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82"/>
  </p:notesMasterIdLst>
  <p:handoutMasterIdLst>
    <p:handoutMasterId r:id="rId83"/>
  </p:handoutMasterIdLst>
  <p:sldIdLst>
    <p:sldId id="261" r:id="rId2"/>
    <p:sldId id="292" r:id="rId3"/>
    <p:sldId id="433" r:id="rId4"/>
    <p:sldId id="434" r:id="rId5"/>
    <p:sldId id="265" r:id="rId6"/>
    <p:sldId id="437" r:id="rId7"/>
    <p:sldId id="435" r:id="rId8"/>
    <p:sldId id="436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78" r:id="rId50"/>
    <p:sldId id="479" r:id="rId51"/>
    <p:sldId id="480" r:id="rId52"/>
    <p:sldId id="481" r:id="rId53"/>
    <p:sldId id="482" r:id="rId54"/>
    <p:sldId id="483" r:id="rId55"/>
    <p:sldId id="484" r:id="rId56"/>
    <p:sldId id="485" r:id="rId57"/>
    <p:sldId id="486" r:id="rId58"/>
    <p:sldId id="487" r:id="rId59"/>
    <p:sldId id="488" r:id="rId60"/>
    <p:sldId id="489" r:id="rId61"/>
    <p:sldId id="490" r:id="rId62"/>
    <p:sldId id="491" r:id="rId63"/>
    <p:sldId id="492" r:id="rId64"/>
    <p:sldId id="493" r:id="rId65"/>
    <p:sldId id="494" r:id="rId66"/>
    <p:sldId id="495" r:id="rId67"/>
    <p:sldId id="496" r:id="rId68"/>
    <p:sldId id="497" r:id="rId69"/>
    <p:sldId id="498" r:id="rId70"/>
    <p:sldId id="499" r:id="rId71"/>
    <p:sldId id="500" r:id="rId72"/>
    <p:sldId id="501" r:id="rId73"/>
    <p:sldId id="502" r:id="rId74"/>
    <p:sldId id="503" r:id="rId75"/>
    <p:sldId id="504" r:id="rId76"/>
    <p:sldId id="505" r:id="rId77"/>
    <p:sldId id="506" r:id="rId78"/>
    <p:sldId id="507" r:id="rId79"/>
    <p:sldId id="508" r:id="rId80"/>
    <p:sldId id="509" r:id="rId81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793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11/10/2014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ko-KR" altLang="en-US" sz="54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데이터베이스와 </a:t>
            </a:r>
            <a:r>
              <a:rPr lang="en-US" altLang="ko-KR" sz="54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JSP</a:t>
            </a:r>
            <a:r>
              <a:rPr lang="ko-KR" altLang="en-US" sz="54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의 연동</a:t>
            </a:r>
            <a:endParaRPr lang="ko-KR" altLang="en-US" sz="54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3476625"/>
            <a:ext cx="8280000" cy="306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이번 </a:t>
            </a:r>
            <a:r>
              <a:rPr lang="en-US" altLang="ko-KR" dirty="0" smtClean="0">
                <a:solidFill>
                  <a:schemeClr val="tx1"/>
                </a:solidFill>
              </a:rPr>
              <a:t>Chapter</a:t>
            </a:r>
            <a:r>
              <a:rPr lang="ko-KR" altLang="en-US" dirty="0" smtClean="0">
                <a:solidFill>
                  <a:schemeClr val="tx1"/>
                </a:solidFill>
              </a:rPr>
              <a:t>에서는 </a:t>
            </a:r>
            <a:r>
              <a:rPr lang="en-US" altLang="ko-KR" dirty="0" smtClean="0">
                <a:solidFill>
                  <a:schemeClr val="tx1"/>
                </a:solidFill>
              </a:rPr>
              <a:t>JSP </a:t>
            </a:r>
            <a:r>
              <a:rPr lang="ko-KR" altLang="en-US" dirty="0" smtClean="0">
                <a:solidFill>
                  <a:schemeClr val="tx1"/>
                </a:solidFill>
              </a:rPr>
              <a:t>페이지와 데이터베이스의 연동을 위한 데이터베이스 연결 기술인 </a:t>
            </a:r>
            <a:r>
              <a:rPr lang="en-US" altLang="ko-KR" dirty="0" smtClean="0">
                <a:solidFill>
                  <a:schemeClr val="tx1"/>
                </a:solidFill>
              </a:rPr>
              <a:t>JDBC</a:t>
            </a:r>
            <a:r>
              <a:rPr lang="ko-KR" altLang="en-US" dirty="0" smtClean="0">
                <a:solidFill>
                  <a:schemeClr val="tx1"/>
                </a:solidFill>
              </a:rPr>
              <a:t>의 개념과 </a:t>
            </a:r>
            <a:r>
              <a:rPr lang="en-US" altLang="ko-KR" dirty="0" smtClean="0">
                <a:solidFill>
                  <a:schemeClr val="tx1"/>
                </a:solidFill>
              </a:rPr>
              <a:t>JSP </a:t>
            </a:r>
            <a:r>
              <a:rPr lang="ko-KR" altLang="en-US" dirty="0" smtClean="0">
                <a:solidFill>
                  <a:schemeClr val="tx1"/>
                </a:solidFill>
              </a:rPr>
              <a:t>페이지에서 </a:t>
            </a:r>
            <a:r>
              <a:rPr lang="en-US" altLang="ko-KR" dirty="0" smtClean="0">
                <a:solidFill>
                  <a:schemeClr val="tx1"/>
                </a:solidFill>
              </a:rPr>
              <a:t>JDBC </a:t>
            </a:r>
            <a:r>
              <a:rPr lang="ko-KR" altLang="en-US" dirty="0" smtClean="0">
                <a:solidFill>
                  <a:schemeClr val="tx1"/>
                </a:solidFill>
              </a:rPr>
              <a:t>연동 그리고 </a:t>
            </a:r>
            <a:r>
              <a:rPr lang="en-US" altLang="ko-KR" dirty="0" smtClean="0">
                <a:solidFill>
                  <a:schemeClr val="tx1"/>
                </a:solidFill>
              </a:rPr>
              <a:t>DBCP API</a:t>
            </a:r>
            <a:r>
              <a:rPr lang="ko-KR" altLang="en-US" dirty="0" smtClean="0">
                <a:solidFill>
                  <a:schemeClr val="tx1"/>
                </a:solidFill>
              </a:rPr>
              <a:t>를 사용한 커넥션 풀도 학습한다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또한 프로그램의 신뢰도를 보장하기 위한 트랜잭션도 살펴본다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spc="-4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486" y="753735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bg1"/>
                </a:solidFill>
              </a:rPr>
              <a:t>9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MySQL</a:t>
            </a:r>
            <a:r>
              <a:rPr lang="ko-KR" altLang="en-US" sz="3200" smtClean="0">
                <a:solidFill>
                  <a:schemeClr val="tx1"/>
                </a:solidFill>
              </a:rPr>
              <a:t>에 데이터베이스 추가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mysqladmin</a:t>
            </a:r>
            <a:r>
              <a:rPr lang="ko-KR" altLang="en-US" sz="2800" smtClean="0">
                <a:solidFill>
                  <a:schemeClr val="tx1"/>
                </a:solidFill>
              </a:rPr>
              <a:t>을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mysqladmin -u root -p create jsptest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root </a:t>
            </a:r>
            <a:r>
              <a:rPr lang="ko-KR" altLang="en-US" sz="2400" smtClean="0">
                <a:solidFill>
                  <a:schemeClr val="tx1"/>
                </a:solidFill>
              </a:rPr>
              <a:t>계정 비밀번호 입력 후 </a:t>
            </a:r>
            <a:r>
              <a:rPr lang="en-US" altLang="ko-KR" sz="2400" smtClean="0">
                <a:solidFill>
                  <a:schemeClr val="tx1"/>
                </a:solidFill>
              </a:rPr>
              <a:t>[enter]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18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DBMS </a:t>
            </a:r>
            <a:r>
              <a:rPr lang="ko-KR" altLang="en-US" sz="3600" b="1" smtClean="0">
                <a:solidFill>
                  <a:srgbClr val="C00000"/>
                </a:solidFill>
              </a:rPr>
              <a:t>설치 및 데이터베이스 생성하기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생성된 데이터베이스에 사용자 계정 추가 및 권한 설정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MySQL</a:t>
            </a:r>
            <a:r>
              <a:rPr lang="ko-KR" altLang="en-US" sz="2800" smtClean="0">
                <a:solidFill>
                  <a:schemeClr val="tx1"/>
                </a:solidFill>
              </a:rPr>
              <a:t>에 루트 계정으로 접속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mysql -u root –p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jsptest </a:t>
            </a:r>
            <a:r>
              <a:rPr lang="ko-KR" altLang="en-US" sz="2800" smtClean="0">
                <a:solidFill>
                  <a:schemeClr val="tx1"/>
                </a:solidFill>
              </a:rPr>
              <a:t>데이터베이스에 로컬호스트</a:t>
            </a:r>
            <a:r>
              <a:rPr lang="en-US" altLang="ko-KR" sz="2800" smtClean="0">
                <a:solidFill>
                  <a:schemeClr val="tx1"/>
                </a:solidFill>
              </a:rPr>
              <a:t>(localhost)</a:t>
            </a:r>
            <a:r>
              <a:rPr lang="ko-KR" altLang="en-US" sz="2800" smtClean="0">
                <a:solidFill>
                  <a:schemeClr val="tx1"/>
                </a:solidFill>
              </a:rPr>
              <a:t>에 </a:t>
            </a:r>
            <a:r>
              <a:rPr lang="ko-KR" altLang="en-US" sz="2800" spc="-50" smtClean="0">
                <a:solidFill>
                  <a:schemeClr val="tx1"/>
                </a:solidFill>
              </a:rPr>
              <a:t>접근할 수 있는 사용자 계정 추가 및 권한을 설정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grant select, insert, update, delete, create, drop, alter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on jsptest.* to 'jspid'@'localhost'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identified by 'jsppass‘;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18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DBMS </a:t>
            </a:r>
            <a:r>
              <a:rPr lang="ko-KR" altLang="en-US" sz="3600" b="1" smtClean="0">
                <a:solidFill>
                  <a:srgbClr val="C00000"/>
                </a:solidFill>
              </a:rPr>
              <a:t>설치 및 데이터베이스 생성하기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생성된 데이터베이스에 사용자 계정 추가 및 권한 설정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jsptest </a:t>
            </a:r>
            <a:r>
              <a:rPr lang="ko-KR" altLang="en-US" sz="2800" smtClean="0">
                <a:solidFill>
                  <a:schemeClr val="tx1"/>
                </a:solidFill>
              </a:rPr>
              <a:t>데이터베이스에 모든 서버</a:t>
            </a:r>
            <a:r>
              <a:rPr lang="en-US" altLang="ko-KR" sz="2800" smtClean="0">
                <a:solidFill>
                  <a:schemeClr val="tx1"/>
                </a:solidFill>
              </a:rPr>
              <a:t>(%)</a:t>
            </a:r>
            <a:r>
              <a:rPr lang="ko-KR" altLang="en-US" sz="2800" smtClean="0">
                <a:solidFill>
                  <a:schemeClr val="tx1"/>
                </a:solidFill>
              </a:rPr>
              <a:t>에 접근할 수 있는 사용자 계정 추가 및 권한을 설정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grant select, insert, update, delete, create, drop, alter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on jsptest.* to 'jspid'@'localhost'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identified by 'jsppass';</a:t>
            </a:r>
          </a:p>
          <a:p>
            <a:pPr marL="809625" lvl="3" indent="-266700" fontAlgn="base">
              <a:buNone/>
            </a:pP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18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DBMS </a:t>
            </a:r>
            <a:r>
              <a:rPr lang="ko-KR" altLang="en-US" sz="3600" b="1" smtClean="0">
                <a:solidFill>
                  <a:srgbClr val="C00000"/>
                </a:solidFill>
              </a:rPr>
              <a:t>설치 및 데이터베이스 생성하기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이클립스에서 데이터베이스 직접 제어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[Eclipse IDE for Java EE Developers]</a:t>
            </a:r>
            <a:r>
              <a:rPr lang="ko-KR" altLang="en-US" sz="3600" smtClean="0">
                <a:solidFill>
                  <a:schemeClr val="tx1"/>
                </a:solidFill>
              </a:rPr>
              <a:t>에서 제공하는 </a:t>
            </a:r>
            <a:r>
              <a:rPr lang="en-US" altLang="ko-KR" sz="3600" smtClean="0">
                <a:solidFill>
                  <a:schemeClr val="tx1"/>
                </a:solidFill>
              </a:rPr>
              <a:t>[Data Source Explorer] </a:t>
            </a:r>
            <a:r>
              <a:rPr lang="ko-KR" altLang="en-US" sz="3600" smtClean="0">
                <a:solidFill>
                  <a:schemeClr val="tx1"/>
                </a:solidFill>
              </a:rPr>
              <a:t>뷰 사용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[Data Source Explorer] </a:t>
            </a:r>
            <a:r>
              <a:rPr lang="ko-KR" altLang="en-US" sz="3600" smtClean="0">
                <a:solidFill>
                  <a:schemeClr val="tx1"/>
                </a:solidFill>
              </a:rPr>
              <a:t>뷰에서 쿼리문을 실행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3869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3000"/>
              </a:lnSpc>
              <a:spcBef>
                <a:spcPts val="0"/>
              </a:spcBef>
              <a:buNone/>
            </a:pPr>
            <a:r>
              <a:rPr lang="ko-KR" altLang="en-US" sz="2800" b="1" smtClean="0">
                <a:solidFill>
                  <a:srgbClr val="C00000"/>
                </a:solidFill>
              </a:rPr>
              <a:t>이클립스에서 </a:t>
            </a:r>
            <a:r>
              <a:rPr lang="en-US" altLang="ko-KR" sz="2800" b="1" smtClean="0">
                <a:solidFill>
                  <a:srgbClr val="C00000"/>
                </a:solidFill>
              </a:rPr>
              <a:t>[Data Source Explorer] </a:t>
            </a:r>
            <a:r>
              <a:rPr lang="ko-KR" altLang="en-US" sz="2800" b="1" smtClean="0">
                <a:solidFill>
                  <a:srgbClr val="C00000"/>
                </a:solidFill>
              </a:rPr>
              <a:t>뷰를 사용한</a:t>
            </a:r>
            <a:r>
              <a:rPr lang="en-US" altLang="ko-KR" sz="2800" b="1" smtClean="0">
                <a:solidFill>
                  <a:srgbClr val="C00000"/>
                </a:solidFill>
              </a:rPr>
              <a:t/>
            </a:r>
            <a:br>
              <a:rPr lang="en-US" altLang="ko-KR" sz="2800" b="1" smtClean="0">
                <a:solidFill>
                  <a:srgbClr val="C00000"/>
                </a:solidFill>
              </a:rPr>
            </a:br>
            <a:r>
              <a:rPr lang="en-US" altLang="ko-KR" sz="2800" b="1" smtClean="0">
                <a:solidFill>
                  <a:srgbClr val="C00000"/>
                </a:solidFill>
              </a:rPr>
              <a:t>DBMS </a:t>
            </a:r>
            <a:r>
              <a:rPr lang="ko-KR" altLang="en-US" sz="2800" b="1" smtClean="0">
                <a:solidFill>
                  <a:srgbClr val="C00000"/>
                </a:solidFill>
              </a:rPr>
              <a:t>제어</a:t>
            </a:r>
            <a:endParaRPr lang="en-US" altLang="ko-KR" sz="28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268760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Data Source Explorer] </a:t>
            </a:r>
            <a:r>
              <a:rPr lang="ko-KR" altLang="en-US" sz="3200" smtClean="0">
                <a:solidFill>
                  <a:schemeClr val="tx1"/>
                </a:solidFill>
              </a:rPr>
              <a:t>뷰에 </a:t>
            </a:r>
            <a:r>
              <a:rPr lang="en-US" altLang="ko-KR" sz="3200" smtClean="0">
                <a:solidFill>
                  <a:schemeClr val="tx1"/>
                </a:solidFill>
              </a:rPr>
              <a:t>DBMS </a:t>
            </a:r>
            <a:r>
              <a:rPr lang="ko-KR" altLang="en-US" sz="3200" smtClean="0">
                <a:solidFill>
                  <a:schemeClr val="tx1"/>
                </a:solidFill>
              </a:rPr>
              <a:t>커넥션 생성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[Data Source Explorer] </a:t>
            </a:r>
            <a:r>
              <a:rPr lang="ko-KR" altLang="en-US" sz="2800" smtClean="0">
                <a:solidFill>
                  <a:schemeClr val="tx1"/>
                </a:solidFill>
              </a:rPr>
              <a:t>뷰의 </a:t>
            </a:r>
            <a:r>
              <a:rPr lang="en-US" altLang="ko-KR" sz="2800" smtClean="0">
                <a:solidFill>
                  <a:schemeClr val="tx1"/>
                </a:solidFill>
              </a:rPr>
              <a:t>[Database Connections] </a:t>
            </a:r>
            <a:r>
              <a:rPr lang="ko-KR" altLang="en-US" sz="2800" smtClean="0">
                <a:solidFill>
                  <a:schemeClr val="tx1"/>
                </a:solidFill>
              </a:rPr>
              <a:t>항목을 선택 후 마우스 오른쪽 버튼을 눌러 </a:t>
            </a:r>
            <a:r>
              <a:rPr lang="en-US" altLang="ko-KR" sz="2800" smtClean="0">
                <a:solidFill>
                  <a:schemeClr val="tx1"/>
                </a:solidFill>
              </a:rPr>
              <a:t>[New...] </a:t>
            </a:r>
            <a:r>
              <a:rPr lang="ko-KR" altLang="en-US" sz="2800" smtClean="0">
                <a:solidFill>
                  <a:schemeClr val="tx1"/>
                </a:solidFill>
              </a:rPr>
              <a:t>메뉴를 선택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스크랩북 작성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[Data Source Explorer] </a:t>
            </a:r>
            <a:r>
              <a:rPr lang="ko-KR" altLang="en-US" sz="2800" smtClean="0">
                <a:solidFill>
                  <a:schemeClr val="tx1"/>
                </a:solidFill>
              </a:rPr>
              <a:t>뷰에서 커넥션을 선택 후 </a:t>
            </a:r>
            <a:r>
              <a:rPr lang="en-US" altLang="ko-KR" sz="2800" smtClean="0">
                <a:solidFill>
                  <a:schemeClr val="tx1"/>
                </a:solidFill>
              </a:rPr>
              <a:t>[Open SQL Scrapbook] </a:t>
            </a:r>
            <a:r>
              <a:rPr lang="ko-KR" altLang="en-US" sz="2800" smtClean="0">
                <a:solidFill>
                  <a:schemeClr val="tx1"/>
                </a:solidFill>
              </a:rPr>
              <a:t>아이콘을 클릭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3869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3000"/>
              </a:lnSpc>
              <a:spcBef>
                <a:spcPts val="0"/>
              </a:spcBef>
              <a:buNone/>
            </a:pPr>
            <a:r>
              <a:rPr lang="ko-KR" altLang="en-US" sz="2800" b="1" smtClean="0">
                <a:solidFill>
                  <a:srgbClr val="C00000"/>
                </a:solidFill>
              </a:rPr>
              <a:t>이클립스에서 </a:t>
            </a:r>
            <a:r>
              <a:rPr lang="en-US" altLang="ko-KR" sz="2800" b="1" smtClean="0">
                <a:solidFill>
                  <a:srgbClr val="C00000"/>
                </a:solidFill>
              </a:rPr>
              <a:t>[Data Source Explorer] </a:t>
            </a:r>
            <a:r>
              <a:rPr lang="ko-KR" altLang="en-US" sz="2800" b="1" smtClean="0">
                <a:solidFill>
                  <a:srgbClr val="C00000"/>
                </a:solidFill>
              </a:rPr>
              <a:t>뷰를 사용한</a:t>
            </a:r>
            <a:r>
              <a:rPr lang="en-US" altLang="ko-KR" sz="2800" b="1" smtClean="0">
                <a:solidFill>
                  <a:srgbClr val="C00000"/>
                </a:solidFill>
              </a:rPr>
              <a:t/>
            </a:r>
            <a:br>
              <a:rPr lang="en-US" altLang="ko-KR" sz="2800" b="1" smtClean="0">
                <a:solidFill>
                  <a:srgbClr val="C00000"/>
                </a:solidFill>
              </a:rPr>
            </a:br>
            <a:r>
              <a:rPr lang="en-US" altLang="ko-KR" sz="2800" b="1" smtClean="0">
                <a:solidFill>
                  <a:srgbClr val="C00000"/>
                </a:solidFill>
              </a:rPr>
              <a:t>DBMS </a:t>
            </a:r>
            <a:r>
              <a:rPr lang="ko-KR" altLang="en-US" sz="2800" b="1" smtClean="0">
                <a:solidFill>
                  <a:srgbClr val="C00000"/>
                </a:solidFill>
              </a:rPr>
              <a:t>제어</a:t>
            </a:r>
            <a:endParaRPr lang="en-US" altLang="ko-KR" sz="28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268760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SQL </a:t>
            </a:r>
            <a:r>
              <a:rPr lang="ko-KR" altLang="en-US" sz="3200" smtClean="0">
                <a:solidFill>
                  <a:schemeClr val="tx1"/>
                </a:solidFill>
              </a:rPr>
              <a:t>쿼리의 개요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SQL(Structured Query Language):</a:t>
            </a:r>
            <a:r>
              <a:rPr lang="ko-KR" altLang="en-US" sz="2800" smtClean="0">
                <a:solidFill>
                  <a:schemeClr val="tx1"/>
                </a:solidFill>
              </a:rPr>
              <a:t> 데이터베이스 생성부터 레코드 검색 등의 작업을 수행할 때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SQL</a:t>
            </a:r>
            <a:r>
              <a:rPr lang="ko-KR" altLang="en-US" sz="2800" smtClean="0">
                <a:solidFill>
                  <a:schemeClr val="tx1"/>
                </a:solidFill>
              </a:rPr>
              <a:t>문의 종료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 정의문</a:t>
            </a:r>
            <a:r>
              <a:rPr lang="en-US" altLang="ko-KR" sz="2400" smtClean="0">
                <a:solidFill>
                  <a:schemeClr val="tx1"/>
                </a:solidFill>
              </a:rPr>
              <a:t>(DDL)- CREATE, ALTER, DROP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 제어문</a:t>
            </a:r>
            <a:r>
              <a:rPr lang="en-US" altLang="ko-KR" sz="2400" smtClean="0">
                <a:solidFill>
                  <a:schemeClr val="tx1"/>
                </a:solidFill>
              </a:rPr>
              <a:t>(DCL) - GRANT, REVOKE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 조작문</a:t>
            </a:r>
            <a:r>
              <a:rPr lang="en-US" altLang="ko-KR" sz="2400" smtClean="0">
                <a:solidFill>
                  <a:schemeClr val="tx1"/>
                </a:solidFill>
              </a:rPr>
              <a:t>(DML) - SELECT, INSERT, DELETE,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쿼리</a:t>
            </a:r>
            <a:r>
              <a:rPr lang="en-US" altLang="ko-KR" sz="2400" smtClean="0">
                <a:solidFill>
                  <a:schemeClr val="tx1"/>
                </a:solidFill>
              </a:rPr>
              <a:t>(Query) - SELECT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트랜잭션</a:t>
            </a:r>
            <a:r>
              <a:rPr lang="en-US" altLang="ko-KR" sz="2400" smtClean="0">
                <a:solidFill>
                  <a:schemeClr val="tx1"/>
                </a:solidFill>
              </a:rPr>
              <a:t>(Transaction) </a:t>
            </a:r>
            <a:r>
              <a:rPr lang="ko-KR" altLang="en-US" sz="2400" smtClean="0">
                <a:solidFill>
                  <a:schemeClr val="tx1"/>
                </a:solidFill>
              </a:rPr>
              <a:t>처리 </a:t>
            </a:r>
            <a:r>
              <a:rPr lang="en-US" altLang="ko-KR" sz="2400" smtClean="0">
                <a:solidFill>
                  <a:schemeClr val="tx1"/>
                </a:solidFill>
              </a:rPr>
              <a:t>- COMMIT, ROLLBACK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30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SQL </a:t>
            </a:r>
            <a:r>
              <a:rPr lang="ko-KR" altLang="en-US" sz="3600" b="1" smtClean="0">
                <a:solidFill>
                  <a:srgbClr val="C00000"/>
                </a:solidFill>
              </a:rPr>
              <a:t>쿼리의 개요 및 데이터 타입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데이터 타입</a:t>
            </a:r>
            <a:r>
              <a:rPr lang="en-US" altLang="ko-KR" sz="3200" smtClean="0">
                <a:solidFill>
                  <a:schemeClr val="tx1"/>
                </a:solidFill>
              </a:rPr>
              <a:t>(Data Type) - MySQL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숫자 타입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TINYINT : 1 byte, -128~127, UNSIGNED 0~255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pc="-100" smtClean="0">
                <a:solidFill>
                  <a:schemeClr val="tx1"/>
                </a:solidFill>
              </a:rPr>
              <a:t>SMALLINT : 2 bytes, -32768~32767, UNSIGNED 0~65535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MEDIUMINT : 3 bytes, -8388608~8388607, UNSIGNED 0~16777215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INT, INTEGER : 4 bytes, -2147483648~2147483647,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UNSIGNED 0~4294967295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BIGINT : 8 bytes, -9223372036854775808~9223372036854775807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UNSIGNED 18446744073709551615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30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SQL </a:t>
            </a:r>
            <a:r>
              <a:rPr lang="ko-KR" altLang="en-US" sz="3600" b="1" smtClean="0">
                <a:solidFill>
                  <a:srgbClr val="C00000"/>
                </a:solidFill>
              </a:rPr>
              <a:t>쿼리의 개요 및 데이터 타입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데이터 타입</a:t>
            </a:r>
            <a:r>
              <a:rPr lang="en-US" altLang="ko-KR" sz="3200" smtClean="0">
                <a:solidFill>
                  <a:schemeClr val="tx1"/>
                </a:solidFill>
              </a:rPr>
              <a:t>(Data Type) - MySQL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날짜 및 시간 타입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DATE : 3 bytes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DATETIME : 8 bytes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TIMESTAMP : 4 bytes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30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SQL </a:t>
            </a:r>
            <a:r>
              <a:rPr lang="ko-KR" altLang="en-US" sz="3600" b="1" smtClean="0">
                <a:solidFill>
                  <a:srgbClr val="C00000"/>
                </a:solidFill>
              </a:rPr>
              <a:t>쿼리의 개요 및 데이터 타입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데이터 타입</a:t>
            </a:r>
            <a:r>
              <a:rPr lang="en-US" altLang="ko-KR" sz="3200" smtClean="0">
                <a:solidFill>
                  <a:schemeClr val="tx1"/>
                </a:solidFill>
              </a:rPr>
              <a:t>(Data Type) - MySQL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문자열 타입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3" indent="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CHAR : 1~255</a:t>
            </a:r>
          </a:p>
          <a:p>
            <a:pPr marL="542925" lvl="3" indent="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3" indent="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VARCHAR : 1~255</a:t>
            </a:r>
          </a:p>
          <a:p>
            <a:pPr marL="542925" lvl="3" indent="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3" indent="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BLOB(Binary Large Object), TEXT : 1~65535</a:t>
            </a:r>
          </a:p>
          <a:p>
            <a:pPr marL="542925" lvl="3" indent="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3" indent="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MEDIUMBLOB, MEDIUMTEXT : 1~1677215</a:t>
            </a:r>
          </a:p>
          <a:p>
            <a:pPr marL="542925" lvl="3" indent="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3" indent="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LONGBLOB, LONGTEXT : 1~4294967295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6930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SQL </a:t>
            </a:r>
            <a:r>
              <a:rPr lang="ko-KR" altLang="en-US" sz="3600" b="1" smtClean="0">
                <a:solidFill>
                  <a:srgbClr val="C00000"/>
                </a:solidFill>
              </a:rPr>
              <a:t>쿼리의 개요 및 데이터 타입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테이블 작업 관련 쿼리문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테이블 생성</a:t>
            </a:r>
            <a:r>
              <a:rPr lang="en-US" altLang="ko-KR" sz="2800" smtClean="0">
                <a:solidFill>
                  <a:schemeClr val="tx1"/>
                </a:solidFill>
              </a:rPr>
              <a:t>- CREATE</a:t>
            </a:r>
            <a:r>
              <a:rPr lang="ko-KR" altLang="en-US" sz="2800" smtClean="0">
                <a:solidFill>
                  <a:schemeClr val="tx1"/>
                </a:solidFill>
              </a:rPr>
              <a:t>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작성 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lnSpc>
                <a:spcPts val="3400"/>
              </a:lnSpc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create table member(</a:t>
            </a:r>
          </a:p>
          <a:p>
            <a:pPr marL="1076325" lvl="4" indent="-266700" fontAlgn="base">
              <a:lnSpc>
                <a:spcPts val="3400"/>
              </a:lnSpc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id varchar(50) not null primary key,</a:t>
            </a:r>
          </a:p>
          <a:p>
            <a:pPr marL="1076325" lvl="4" indent="-266700" fontAlgn="base">
              <a:lnSpc>
                <a:spcPts val="3400"/>
              </a:lnSpc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passwd varchar(16) not null,</a:t>
            </a:r>
          </a:p>
          <a:p>
            <a:pPr marL="1076325" lvl="4" indent="-266700" fontAlgn="base">
              <a:lnSpc>
                <a:spcPts val="3400"/>
              </a:lnSpc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name varchar(10) not null,</a:t>
            </a:r>
          </a:p>
          <a:p>
            <a:pPr marL="1076325" lvl="4" indent="-266700" fontAlgn="base">
              <a:lnSpc>
                <a:spcPts val="3400"/>
              </a:lnSpc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reg_date datetime not null</a:t>
            </a:r>
          </a:p>
          <a:p>
            <a:pPr marL="1076325" lvl="4" indent="-266700" fontAlgn="base">
              <a:lnSpc>
                <a:spcPts val="3400"/>
              </a:lnSpc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);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5972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테이블 작업 관련 쿼리문 및 레코드 작업 관련 쿼리문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393725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6883616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데이터베이스의 개요 및 설치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dirty="0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 dirty="0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DBMS </a:t>
            </a:r>
            <a:r>
              <a:rPr kumimoji="0"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설치 및 데이터베이스 생성하기</a:t>
            </a:r>
            <a:endParaRPr kumimoji="0" lang="ko-KR" alt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데이터베이스와 </a:t>
            </a:r>
            <a:r>
              <a:rPr kumimoji="0" lang="en-US" altLang="ko-K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DBMS</a:t>
            </a:r>
            <a:endParaRPr kumimoji="0" lang="ko-KR" alt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15616" y="3861048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이클립스에서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[Data Source Explorer]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뷰를 사용한 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DBMS 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제어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테이블 작업 관련 쿼리문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테이블 수정</a:t>
            </a:r>
            <a:r>
              <a:rPr lang="en-US" altLang="ko-KR" sz="2800" smtClean="0">
                <a:solidFill>
                  <a:schemeClr val="tx1"/>
                </a:solidFill>
              </a:rPr>
              <a:t>- ALTER</a:t>
            </a:r>
            <a:r>
              <a:rPr lang="ko-KR" altLang="en-US" sz="2800" smtClean="0">
                <a:solidFill>
                  <a:schemeClr val="tx1"/>
                </a:solidFill>
              </a:rPr>
              <a:t>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테이블의 필드를 추가하는 </a:t>
            </a:r>
            <a:r>
              <a:rPr lang="en-US" altLang="ko-KR" sz="2400" smtClean="0">
                <a:solidFill>
                  <a:schemeClr val="tx1"/>
                </a:solidFill>
              </a:rPr>
              <a:t>ALTER</a:t>
            </a:r>
            <a:r>
              <a:rPr lang="ko-KR" altLang="en-US" sz="2400" smtClean="0">
                <a:solidFill>
                  <a:schemeClr val="tx1"/>
                </a:solidFill>
              </a:rPr>
              <a:t>문의 일반형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ALTER TABLE table_name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ADD (add_col_name1 type [DEFAULT] [NOT NULL/NULL],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       ....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       add_col_name3 type );</a:t>
            </a:r>
          </a:p>
          <a:p>
            <a:pPr marL="1076325" lvl="4" indent="-266700" fontAlgn="base">
              <a:buNone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작성 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alter table member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add (address varchar(100) not null,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tel varchar(20) not null);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5972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테이블 작업 관련 쿼리문 및 레코드 작업 관련 쿼리문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393725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테이블 작업 관련 쿼리문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테이블 수정</a:t>
            </a:r>
            <a:r>
              <a:rPr lang="en-US" altLang="ko-KR" sz="2800" smtClean="0">
                <a:solidFill>
                  <a:schemeClr val="tx1"/>
                </a:solidFill>
              </a:rPr>
              <a:t>- ALTER</a:t>
            </a:r>
            <a:r>
              <a:rPr lang="ko-KR" altLang="en-US" sz="2800" smtClean="0">
                <a:solidFill>
                  <a:schemeClr val="tx1"/>
                </a:solidFill>
              </a:rPr>
              <a:t>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테이블의 필드를 수정하는 </a:t>
            </a:r>
            <a:r>
              <a:rPr lang="en-US" altLang="ko-KR" sz="2400" smtClean="0">
                <a:solidFill>
                  <a:schemeClr val="tx1"/>
                </a:solidFill>
              </a:rPr>
              <a:t>ALTER</a:t>
            </a:r>
            <a:r>
              <a:rPr lang="ko-KR" altLang="en-US" sz="2400" smtClean="0">
                <a:solidFill>
                  <a:schemeClr val="tx1"/>
                </a:solidFill>
              </a:rPr>
              <a:t>문의 일반형은 다음과 같다</a:t>
            </a:r>
            <a:r>
              <a:rPr lang="en-US" altLang="ko-KR" sz="2400" smtClean="0">
                <a:solidFill>
                  <a:schemeClr val="tx1"/>
                </a:solidFill>
              </a:rPr>
              <a:t>.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3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ALTER TABLE table_name</a:t>
            </a:r>
          </a:p>
          <a:p>
            <a:pPr marL="1162050" lvl="4" indent="-266700" fontAlgn="base">
              <a:lnSpc>
                <a:spcPts val="3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MODIFY (modi_col_name1 type [DEFAULT] [NOT  NULL/NULL],</a:t>
            </a:r>
          </a:p>
          <a:p>
            <a:pPr marL="1162050" lvl="4" indent="-266700" fontAlgn="base">
              <a:lnSpc>
                <a:spcPts val="3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....</a:t>
            </a:r>
          </a:p>
          <a:p>
            <a:pPr marL="1162050" lvl="4" indent="-266700" fontAlgn="base">
              <a:lnSpc>
                <a:spcPts val="3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modi_col_name3 type );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5972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테이블 작업 관련 쿼리문 및 레코드 작업 관련 쿼리문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393725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테이블 작업 관련 쿼리문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테이블 수정</a:t>
            </a:r>
            <a:r>
              <a:rPr lang="en-US" altLang="ko-KR" sz="2800" smtClean="0">
                <a:solidFill>
                  <a:schemeClr val="tx1"/>
                </a:solidFill>
              </a:rPr>
              <a:t>- ALTER</a:t>
            </a:r>
            <a:r>
              <a:rPr lang="ko-KR" altLang="en-US" sz="2800" smtClean="0">
                <a:solidFill>
                  <a:schemeClr val="tx1"/>
                </a:solidFill>
              </a:rPr>
              <a:t>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테이블의 필드를 삭제하는 </a:t>
            </a:r>
            <a:r>
              <a:rPr lang="en-US" altLang="ko-KR" sz="2400" smtClean="0">
                <a:solidFill>
                  <a:schemeClr val="tx1"/>
                </a:solidFill>
              </a:rPr>
              <a:t>ALTER</a:t>
            </a:r>
            <a:r>
              <a:rPr lang="ko-KR" altLang="en-US" sz="2400" smtClean="0">
                <a:solidFill>
                  <a:schemeClr val="tx1"/>
                </a:solidFill>
              </a:rPr>
              <a:t>문의 일반형</a:t>
            </a:r>
          </a:p>
          <a:p>
            <a:pPr marL="1162050" lvl="4" indent="-266700" fontAlgn="base">
              <a:lnSpc>
                <a:spcPct val="150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ALTER TABLE table_name</a:t>
            </a:r>
          </a:p>
          <a:p>
            <a:pPr marL="1162050" lvl="4" indent="-266700" fontAlgn="base">
              <a:lnSpc>
                <a:spcPct val="1500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DROP del_col_name1;</a:t>
            </a:r>
          </a:p>
          <a:p>
            <a:pPr marL="1162050" lvl="4" indent="-266700" fontAlgn="base">
              <a:lnSpc>
                <a:spcPct val="150000"/>
              </a:lnSpc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ct val="150000"/>
              </a:lnSpc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3000"/>
              </a:lnSpc>
              <a:buNone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5972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테이블 작업 관련 쿼리문 및 레코드 작업 관련 쿼리문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393725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테이블 작업 관련 쿼리문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테이블 제거</a:t>
            </a:r>
            <a:r>
              <a:rPr lang="en-US" altLang="ko-KR" sz="2800" smtClean="0">
                <a:solidFill>
                  <a:schemeClr val="tx1"/>
                </a:solidFill>
              </a:rPr>
              <a:t>- DROP</a:t>
            </a:r>
            <a:r>
              <a:rPr lang="ko-KR" altLang="en-US" sz="2800" smtClean="0">
                <a:solidFill>
                  <a:schemeClr val="tx1"/>
                </a:solidFill>
              </a:rPr>
              <a:t>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문법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DROP TABLE </a:t>
            </a:r>
            <a:r>
              <a:rPr lang="ko-KR" altLang="en-US" sz="2000" smtClean="0">
                <a:solidFill>
                  <a:schemeClr val="tx1"/>
                </a:solidFill>
              </a:rPr>
              <a:t>삭제할 테이블명</a:t>
            </a:r>
            <a:r>
              <a:rPr lang="en-US" altLang="ko-KR" sz="2000" smtClean="0">
                <a:solidFill>
                  <a:schemeClr val="tx1"/>
                </a:solidFill>
              </a:rPr>
              <a:t>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작성 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drop table test;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ct val="150000"/>
              </a:lnSpc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3000"/>
              </a:lnSpc>
              <a:buNone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5972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테이블 작업 관련 쿼리문 및 레코드 작업 관련 쿼리문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393725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레코드 작업 관련 쿼리문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레코드 추가 </a:t>
            </a:r>
            <a:r>
              <a:rPr lang="en-US" altLang="ko-KR" sz="2800" smtClean="0">
                <a:solidFill>
                  <a:schemeClr val="tx1"/>
                </a:solidFill>
              </a:rPr>
              <a:t>- INSERT</a:t>
            </a:r>
            <a:r>
              <a:rPr lang="ko-KR" altLang="en-US" sz="2800" smtClean="0">
                <a:solidFill>
                  <a:schemeClr val="tx1"/>
                </a:solidFill>
              </a:rPr>
              <a:t>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레코드를 추가하는 쿼리의 일반형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INSERT INTO table_name (col_name1,col_name2...) 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VALUES (col_value1, col_value2...)</a:t>
            </a:r>
          </a:p>
          <a:p>
            <a:pPr lvl="4" fontAlgn="base">
              <a:buNone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사용 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insert into member(id, passwd, name, reg_date) 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values('kingdora@dragon.com','1234','</a:t>
            </a:r>
            <a:r>
              <a:rPr lang="ko-KR" altLang="en-US" sz="2000" smtClean="0">
                <a:solidFill>
                  <a:schemeClr val="tx1"/>
                </a:solidFill>
              </a:rPr>
              <a:t>김개동</a:t>
            </a:r>
            <a:r>
              <a:rPr lang="en-US" altLang="ko-KR" sz="2000" smtClean="0">
                <a:solidFill>
                  <a:schemeClr val="tx1"/>
                </a:solidFill>
              </a:rPr>
              <a:t>', now());</a:t>
            </a:r>
          </a:p>
          <a:p>
            <a:pPr marL="1162050" lvl="4" indent="-266700" fontAlgn="base"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3000"/>
              </a:lnSpc>
              <a:buNone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5972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테이블 작업 관련 쿼리문 및 레코드 작업 관련 쿼리문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393725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레코드 작업 관련 쿼리문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레코드 검색 </a:t>
            </a:r>
            <a:r>
              <a:rPr lang="en-US" altLang="ko-KR" sz="2800" smtClean="0">
                <a:solidFill>
                  <a:schemeClr val="tx1"/>
                </a:solidFill>
              </a:rPr>
              <a:t>- SELECT</a:t>
            </a:r>
            <a:r>
              <a:rPr lang="ko-KR" altLang="en-US" sz="2800" smtClean="0">
                <a:solidFill>
                  <a:schemeClr val="tx1"/>
                </a:solidFill>
              </a:rPr>
              <a:t>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레코드를 검색하는 쿼리의 일반형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SELECT col_name1,col_name2 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FROM table_name;.)</a:t>
            </a:r>
          </a:p>
          <a:p>
            <a:pPr lvl="4" fontAlgn="base">
              <a:buNone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사용 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select * from member;</a:t>
            </a:r>
          </a:p>
          <a:p>
            <a:pPr marL="1162050" lvl="4" indent="-266700" fontAlgn="base"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3000"/>
              </a:lnSpc>
              <a:buNone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5972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테이블 작업 관련 쿼리문 및 레코드 작업 관련 쿼리문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393725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SQL </a:t>
            </a:r>
            <a:r>
              <a:rPr lang="ko-KR" altLang="en-US" smtClean="0"/>
              <a:t>쿼리의 개요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4139952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레코드 작업 관련 쿼리문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레코드 수정 </a:t>
            </a:r>
            <a:r>
              <a:rPr lang="en-US" altLang="ko-KR" sz="2800" smtClean="0">
                <a:solidFill>
                  <a:schemeClr val="tx1"/>
                </a:solidFill>
              </a:rPr>
              <a:t>- UPDATE</a:t>
            </a:r>
            <a:r>
              <a:rPr lang="ko-KR" altLang="en-US" sz="2800" smtClean="0">
                <a:solidFill>
                  <a:schemeClr val="tx1"/>
                </a:solidFill>
              </a:rPr>
              <a:t>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레코드를 수정하는 쿼리의 일반형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UPDATE table_name SET col_name = value,.....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WHERE condition;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lvl="4" fontAlgn="base">
              <a:buNone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사용 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update member set passwd='3579' where id='abc';</a:t>
            </a:r>
          </a:p>
          <a:p>
            <a:pPr marL="1162050" lvl="4" indent="-266700" fontAlgn="base"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3000"/>
              </a:lnSpc>
              <a:buNone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196752"/>
            <a:ext cx="85972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000" b="1" spc="-200" smtClean="0">
                <a:solidFill>
                  <a:srgbClr val="C00000"/>
                </a:solidFill>
              </a:rPr>
              <a:t>테이블 작업 관련 쿼리문 및 레코드 작업 관련 쿼리문</a:t>
            </a:r>
            <a:endParaRPr lang="en-US" altLang="ko-KR" sz="3000" b="1" spc="-200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393725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자바 프로그램</a:t>
            </a:r>
            <a:r>
              <a:rPr lang="en-US" altLang="ko-KR" sz="3200" smtClean="0">
                <a:solidFill>
                  <a:schemeClr val="tx1"/>
                </a:solidFill>
              </a:rPr>
              <a:t>(JSP</a:t>
            </a:r>
            <a:r>
              <a:rPr lang="ko-KR" altLang="en-US" sz="3200" smtClean="0">
                <a:solidFill>
                  <a:schemeClr val="tx1"/>
                </a:solidFill>
              </a:rPr>
              <a:t>포함</a:t>
            </a:r>
            <a:r>
              <a:rPr lang="en-US" altLang="ko-KR" sz="3200" smtClean="0">
                <a:solidFill>
                  <a:schemeClr val="tx1"/>
                </a:solidFill>
              </a:rPr>
              <a:t>)</a:t>
            </a:r>
            <a:r>
              <a:rPr lang="ko-KR" altLang="en-US" sz="3200" smtClean="0">
                <a:solidFill>
                  <a:schemeClr val="tx1"/>
                </a:solidFill>
              </a:rPr>
              <a:t>과 관계형 테이터 원본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데이터베이스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테이블</a:t>
            </a:r>
            <a:r>
              <a:rPr lang="en-US" altLang="ko-KR" sz="3200" smtClean="0">
                <a:solidFill>
                  <a:schemeClr val="tx1"/>
                </a:solidFill>
              </a:rPr>
              <a:t>...)</a:t>
            </a:r>
            <a:r>
              <a:rPr lang="ko-KR" altLang="en-US" sz="3200" smtClean="0">
                <a:solidFill>
                  <a:schemeClr val="tx1"/>
                </a:solidFill>
              </a:rPr>
              <a:t>을 연결하는 인터페이스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라이브러리는 ‘</a:t>
            </a:r>
            <a:r>
              <a:rPr lang="en-US" altLang="ko-KR" sz="3200" smtClean="0">
                <a:solidFill>
                  <a:schemeClr val="tx1"/>
                </a:solidFill>
              </a:rPr>
              <a:t>java.sql’ </a:t>
            </a:r>
            <a:r>
              <a:rPr lang="ko-KR" altLang="en-US" sz="3200" smtClean="0">
                <a:solidFill>
                  <a:schemeClr val="tx1"/>
                </a:solidFill>
              </a:rPr>
              <a:t>패키지에서 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라이브러리는 </a:t>
            </a:r>
            <a:r>
              <a:rPr lang="en-US" altLang="ko-KR" sz="3200" smtClean="0">
                <a:solidFill>
                  <a:schemeClr val="tx1"/>
                </a:solidFill>
              </a:rPr>
              <a:t>SQL</a:t>
            </a:r>
            <a:r>
              <a:rPr lang="ko-KR" altLang="en-US" sz="3200" smtClean="0">
                <a:solidFill>
                  <a:schemeClr val="tx1"/>
                </a:solidFill>
              </a:rPr>
              <a:t>문을 실행시키기 위한 인터페이스로 설계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2864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JDBC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2864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JDBC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279650"/>
            <a:ext cx="6480000" cy="347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91680" y="5949280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/>
              <a:t>DB2</a:t>
            </a:r>
            <a:endParaRPr lang="ko-KR" alt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3347864" y="5949280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/>
              <a:t>Oracle</a:t>
            </a:r>
            <a:endParaRPr lang="ko-KR" alt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4788024" y="5949280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/>
              <a:t>Sybase</a:t>
            </a:r>
            <a:endParaRPr lang="ko-KR" altLang="en-US" sz="2000"/>
          </a:p>
        </p:txBody>
      </p:sp>
      <p:sp>
        <p:nvSpPr>
          <p:cNvPr id="15" name="TextBox 14"/>
          <p:cNvSpPr txBox="1"/>
          <p:nvPr/>
        </p:nvSpPr>
        <p:spPr>
          <a:xfrm>
            <a:off x="6444208" y="5949280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/>
              <a:t>MS sql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드라이버의 종류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JDBC-ODBC </a:t>
            </a:r>
            <a:r>
              <a:rPr lang="ko-KR" altLang="en-US" sz="2800" smtClean="0">
                <a:solidFill>
                  <a:schemeClr val="tx1"/>
                </a:solidFill>
              </a:rPr>
              <a:t>브리지</a:t>
            </a:r>
            <a:r>
              <a:rPr lang="en-US" altLang="ko-KR" sz="2800" smtClean="0">
                <a:solidFill>
                  <a:schemeClr val="tx1"/>
                </a:solidFill>
              </a:rPr>
              <a:t>+ODBC</a:t>
            </a:r>
            <a:r>
              <a:rPr lang="ko-KR" altLang="en-US" sz="2800" smtClean="0">
                <a:solidFill>
                  <a:schemeClr val="tx1"/>
                </a:solidFill>
              </a:rPr>
              <a:t>드라이버 </a:t>
            </a:r>
            <a:r>
              <a:rPr lang="en-US" altLang="ko-KR" sz="2800" smtClean="0">
                <a:solidFill>
                  <a:schemeClr val="tx1"/>
                </a:solidFill>
              </a:rPr>
              <a:t>(JDBC-ODBC Bridge Plus ODBC Drive)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네이티브</a:t>
            </a:r>
            <a:r>
              <a:rPr lang="en-US" altLang="ko-KR" sz="2800" smtClean="0">
                <a:solidFill>
                  <a:schemeClr val="tx1"/>
                </a:solidFill>
              </a:rPr>
              <a:t>-API </a:t>
            </a:r>
            <a:r>
              <a:rPr lang="ko-KR" altLang="en-US" sz="2800" smtClean="0">
                <a:solidFill>
                  <a:schemeClr val="tx1"/>
                </a:solidFill>
              </a:rPr>
              <a:t>부분적인 자바 드라이버 </a:t>
            </a:r>
            <a:r>
              <a:rPr lang="en-US" altLang="ko-KR" sz="2800" smtClean="0">
                <a:solidFill>
                  <a:schemeClr val="tx1"/>
                </a:solidFill>
              </a:rPr>
              <a:t>(Native-API Partly-Java Driver)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 JDBC-Net </a:t>
            </a:r>
            <a:r>
              <a:rPr lang="ko-KR" altLang="en-US" sz="2800" smtClean="0">
                <a:solidFill>
                  <a:schemeClr val="tx1"/>
                </a:solidFill>
              </a:rPr>
              <a:t>순수 자바 드라이버 </a:t>
            </a:r>
            <a:r>
              <a:rPr lang="en-US" altLang="ko-KR" sz="2800" smtClean="0">
                <a:solidFill>
                  <a:schemeClr val="tx1"/>
                </a:solidFill>
              </a:rPr>
              <a:t>(JDBC-Net Pure Java Driver)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2864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JDBC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(2/3)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406233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쿼리의 개요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288999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테이블 작업 관련 쿼리문 및 레코드 작업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관련 쿼리문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1916832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SQL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쿼리의 개요 및 데이터 타입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520" y="4040016"/>
            <a:ext cx="8174033" cy="624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JDBC</a:t>
            </a:r>
            <a:r>
              <a:rPr lang="ko-KR" altLang="en-US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사용한 </a:t>
            </a:r>
            <a:r>
              <a:rPr lang="en-US" altLang="ko-KR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</a:t>
            </a:r>
            <a:r>
              <a:rPr lang="ko-KR" altLang="en-US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데이터베이스의 연동</a:t>
            </a:r>
            <a:endParaRPr lang="ko-KR" altLang="en-US" sz="3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그룹 8"/>
          <p:cNvGrpSpPr/>
          <p:nvPr/>
        </p:nvGrpSpPr>
        <p:grpSpPr>
          <a:xfrm>
            <a:off x="251520" y="4043760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1115616" y="5805264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JDBC</a:t>
            </a:r>
            <a:r>
              <a:rPr kumimoji="0" lang="ko-KR" altLang="en-US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를 사용한 </a:t>
            </a:r>
            <a:r>
              <a:rPr kumimoji="0" lang="en-US" altLang="ko-KR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JSP</a:t>
            </a:r>
            <a:r>
              <a:rPr kumimoji="0" lang="ko-KR" altLang="en-US" sz="2800" b="1" spc="-1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와 데이터베이스의 연동</a:t>
            </a:r>
            <a:endParaRPr lang="ko-KR" altLang="en-US" sz="2800" b="1" spc="-10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15616" y="4832104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JDBC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의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드라이버의 종류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네이티브</a:t>
            </a:r>
            <a:r>
              <a:rPr lang="en-US" altLang="ko-KR" sz="2800" smtClean="0">
                <a:solidFill>
                  <a:schemeClr val="tx1"/>
                </a:solidFill>
              </a:rPr>
              <a:t>-</a:t>
            </a:r>
            <a:r>
              <a:rPr lang="ko-KR" altLang="en-US" sz="2800" smtClean="0">
                <a:solidFill>
                  <a:schemeClr val="tx1"/>
                </a:solidFill>
              </a:rPr>
              <a:t>프로토콜 순수 자바 드라이버 </a:t>
            </a:r>
            <a:r>
              <a:rPr lang="en-US" altLang="ko-KR" sz="2800" smtClean="0">
                <a:solidFill>
                  <a:schemeClr val="tx1"/>
                </a:solidFill>
              </a:rPr>
              <a:t>(Native-Protocol Pure Java Driver)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Thin Driver</a:t>
            </a:r>
            <a:r>
              <a:rPr lang="ko-KR" altLang="en-US" sz="2400" smtClean="0">
                <a:solidFill>
                  <a:schemeClr val="tx1"/>
                </a:solidFill>
              </a:rPr>
              <a:t>라고도 불리며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표준 자바 소켓을 사용해서 데이터 소스와 직접 통신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MySQL Connector/J 5.1, </a:t>
            </a:r>
            <a:r>
              <a:rPr lang="ko-KR" altLang="en-US" sz="2400" smtClean="0">
                <a:solidFill>
                  <a:schemeClr val="tx1"/>
                </a:solidFill>
              </a:rPr>
              <a:t>오라클 </a:t>
            </a:r>
            <a:r>
              <a:rPr lang="en-US" altLang="ko-KR" sz="2400" smtClean="0">
                <a:solidFill>
                  <a:schemeClr val="tx1"/>
                </a:solidFill>
              </a:rPr>
              <a:t>11g</a:t>
            </a:r>
            <a:r>
              <a:rPr lang="ko-KR" altLang="en-US" sz="2400" smtClean="0">
                <a:solidFill>
                  <a:schemeClr val="tx1"/>
                </a:solidFill>
              </a:rPr>
              <a:t>의 </a:t>
            </a:r>
            <a:r>
              <a:rPr lang="en-US" altLang="ko-KR" sz="2400" smtClean="0">
                <a:solidFill>
                  <a:schemeClr val="tx1"/>
                </a:solidFill>
              </a:rPr>
              <a:t>ojdbc6.jar (JDK6 </a:t>
            </a:r>
            <a:r>
              <a:rPr lang="ko-KR" altLang="en-US" sz="2400" smtClean="0">
                <a:solidFill>
                  <a:schemeClr val="tx1"/>
                </a:solidFill>
              </a:rPr>
              <a:t>지원</a:t>
            </a:r>
            <a:r>
              <a:rPr lang="en-US" altLang="ko-KR" sz="2400" smtClean="0">
                <a:solidFill>
                  <a:schemeClr val="tx1"/>
                </a:solidFill>
              </a:rPr>
              <a:t>)</a:t>
            </a:r>
            <a:r>
              <a:rPr lang="ko-KR" altLang="en-US" sz="2400" smtClean="0">
                <a:solidFill>
                  <a:schemeClr val="tx1"/>
                </a:solidFill>
              </a:rPr>
              <a:t>나 오라클 </a:t>
            </a:r>
            <a:r>
              <a:rPr lang="en-US" altLang="ko-KR" sz="2400" smtClean="0">
                <a:solidFill>
                  <a:schemeClr val="tx1"/>
                </a:solidFill>
              </a:rPr>
              <a:t>12c</a:t>
            </a:r>
            <a:r>
              <a:rPr lang="ko-KR" altLang="en-US" sz="2400" smtClean="0">
                <a:solidFill>
                  <a:schemeClr val="tx1"/>
                </a:solidFill>
              </a:rPr>
              <a:t>의 </a:t>
            </a:r>
            <a:r>
              <a:rPr lang="en-US" altLang="ko-KR" sz="2400" smtClean="0">
                <a:solidFill>
                  <a:schemeClr val="tx1"/>
                </a:solidFill>
              </a:rPr>
              <a:t>ojdbc7.jar(JDK7 </a:t>
            </a:r>
            <a:r>
              <a:rPr lang="ko-KR" altLang="en-US" sz="2400" smtClean="0">
                <a:solidFill>
                  <a:schemeClr val="tx1"/>
                </a:solidFill>
              </a:rPr>
              <a:t>지원</a:t>
            </a:r>
            <a:r>
              <a:rPr lang="en-US" altLang="ko-KR" sz="2400" smtClean="0">
                <a:solidFill>
                  <a:schemeClr val="tx1"/>
                </a:solidFill>
              </a:rPr>
              <a:t>)</a:t>
            </a:r>
            <a:r>
              <a:rPr lang="ko-KR" altLang="en-US" sz="2400" smtClean="0">
                <a:solidFill>
                  <a:schemeClr val="tx1"/>
                </a:solidFill>
              </a:rPr>
              <a:t>가 이에 해당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2864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JDBC</a:t>
            </a:r>
            <a:r>
              <a:rPr lang="ko-KR" altLang="en-US" sz="3600" b="1" smtClean="0">
                <a:solidFill>
                  <a:srgbClr val="C00000"/>
                </a:solidFill>
              </a:rPr>
              <a:t>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프로그램은 </a:t>
            </a:r>
            <a:r>
              <a:rPr lang="en-US" altLang="ko-KR" sz="3200" smtClean="0">
                <a:solidFill>
                  <a:schemeClr val="tx1"/>
                </a:solidFill>
              </a:rPr>
              <a:t>JDBC</a:t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ko-KR" altLang="en-US" sz="3200" smtClean="0">
                <a:solidFill>
                  <a:schemeClr val="tx1"/>
                </a:solidFill>
              </a:rPr>
              <a:t>드라이버 로드</a:t>
            </a:r>
            <a:r>
              <a:rPr lang="en-US" altLang="ko-KR" sz="3200" smtClean="0">
                <a:solidFill>
                  <a:schemeClr val="tx1"/>
                </a:solidFill>
              </a:rPr>
              <a:t>, Connection</a:t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ko-KR" altLang="en-US" sz="3200" smtClean="0">
                <a:solidFill>
                  <a:schemeClr val="tx1"/>
                </a:solidFill>
              </a:rPr>
              <a:t>객체 생성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쿼리 실행 객체</a:t>
            </a:r>
            <a:r>
              <a:rPr lang="en-US" altLang="ko-KR" sz="3200" smtClean="0">
                <a:solidFill>
                  <a:schemeClr val="tx1"/>
                </a:solidFill>
              </a:rPr>
              <a:t/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ko-KR" altLang="en-US" sz="3200" smtClean="0">
                <a:solidFill>
                  <a:schemeClr val="tx1"/>
                </a:solidFill>
              </a:rPr>
              <a:t>생성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쿼리 수행의 필수</a:t>
            </a:r>
            <a:r>
              <a:rPr lang="en-US" altLang="ko-KR" sz="3200" smtClean="0">
                <a:solidFill>
                  <a:schemeClr val="tx1"/>
                </a:solidFill>
              </a:rPr>
              <a:t/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en-US" altLang="ko-KR" sz="3200" smtClean="0">
                <a:solidFill>
                  <a:schemeClr val="tx1"/>
                </a:solidFill>
              </a:rPr>
              <a:t>4</a:t>
            </a:r>
            <a:r>
              <a:rPr lang="ko-KR" altLang="en-US" sz="3200" smtClean="0">
                <a:solidFill>
                  <a:schemeClr val="tx1"/>
                </a:solidFill>
              </a:rPr>
              <a:t>단계에 의해 프로그램 됨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7068" y="2161431"/>
            <a:ext cx="3001871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프로그램의 작성 단계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1</a:t>
            </a:r>
            <a:r>
              <a:rPr lang="ko-KR" altLang="en-US" sz="2800" b="1" smtClean="0">
                <a:solidFill>
                  <a:schemeClr val="tx1"/>
                </a:solidFill>
              </a:rPr>
              <a:t>단계</a:t>
            </a:r>
            <a:r>
              <a:rPr lang="en-US" altLang="ko-KR" sz="2800" b="1" smtClean="0">
                <a:solidFill>
                  <a:schemeClr val="tx1"/>
                </a:solidFill>
              </a:rPr>
              <a:t>(JDBC </a:t>
            </a:r>
            <a:r>
              <a:rPr lang="ko-KR" altLang="en-US" sz="2800" b="1" smtClean="0">
                <a:solidFill>
                  <a:schemeClr val="tx1"/>
                </a:solidFill>
              </a:rPr>
              <a:t>드라이버 </a:t>
            </a:r>
            <a:r>
              <a:rPr lang="en-US" altLang="ko-KR" sz="2800" b="1" smtClean="0">
                <a:solidFill>
                  <a:schemeClr val="tx1"/>
                </a:solidFill>
              </a:rPr>
              <a:t>Load)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Class </a:t>
            </a:r>
            <a:r>
              <a:rPr lang="ko-KR" altLang="en-US" sz="2400" smtClean="0">
                <a:solidFill>
                  <a:schemeClr val="tx1"/>
                </a:solidFill>
              </a:rPr>
              <a:t>클래스의 </a:t>
            </a:r>
            <a:r>
              <a:rPr lang="en-US" altLang="ko-KR" sz="2400" smtClean="0">
                <a:solidFill>
                  <a:schemeClr val="tx1"/>
                </a:solidFill>
              </a:rPr>
              <a:t>forName()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사용해서 드라이버를 로드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162050" lvl="4" indent="-266700" fontAlgn="base"/>
            <a:r>
              <a:rPr lang="en-US" altLang="ko-KR" sz="2000" smtClean="0">
                <a:solidFill>
                  <a:schemeClr val="tx1"/>
                </a:solidFill>
              </a:rPr>
              <a:t>Class.forName("com.mysql.jdbc.Driver");</a:t>
            </a:r>
          </a:p>
          <a:p>
            <a:pPr marL="1162050" lvl="4" indent="-266700" fontAlgn="base"/>
            <a:r>
              <a:rPr lang="en-US" altLang="ko-KR" sz="2000" smtClean="0">
                <a:solidFill>
                  <a:schemeClr val="tx1"/>
                </a:solidFill>
              </a:rPr>
              <a:t>Class.forName("oracle.jdbc.driver.OracleDriver");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프로그램의 작성 단계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2</a:t>
            </a:r>
            <a:r>
              <a:rPr lang="ko-KR" altLang="en-US" sz="2800" b="1" smtClean="0">
                <a:solidFill>
                  <a:schemeClr val="tx1"/>
                </a:solidFill>
              </a:rPr>
              <a:t>단계</a:t>
            </a:r>
            <a:r>
              <a:rPr lang="en-US" altLang="ko-KR" sz="2800" b="1" smtClean="0">
                <a:solidFill>
                  <a:schemeClr val="tx1"/>
                </a:solidFill>
              </a:rPr>
              <a:t>(Connection </a:t>
            </a:r>
            <a:r>
              <a:rPr lang="ko-KR" altLang="en-US" sz="2800" b="1" smtClean="0">
                <a:solidFill>
                  <a:schemeClr val="tx1"/>
                </a:solidFill>
              </a:rPr>
              <a:t>객체 생성</a:t>
            </a:r>
            <a:r>
              <a:rPr lang="en-US" altLang="ko-KR" sz="2800" b="1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95350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DriverManager</a:t>
            </a:r>
            <a:r>
              <a:rPr lang="ko-KR" altLang="en-US" sz="2400" smtClean="0">
                <a:solidFill>
                  <a:schemeClr val="tx1"/>
                </a:solidFill>
              </a:rPr>
              <a:t>에 등록된 각 드라이버들을 </a:t>
            </a:r>
            <a:r>
              <a:rPr lang="en-US" altLang="ko-KR" sz="2400" smtClean="0">
                <a:solidFill>
                  <a:schemeClr val="tx1"/>
                </a:solidFill>
              </a:rPr>
              <a:t>getConnection(String url)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사용해서 식별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95350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95350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Connection conn=</a:t>
            </a:r>
            <a:br>
              <a:rPr lang="en-US" altLang="ko-KR" sz="2000" smtClean="0">
                <a:solidFill>
                  <a:schemeClr val="tx1"/>
                </a:solidFill>
              </a:rPr>
            </a:br>
            <a:r>
              <a:rPr lang="en-US" altLang="ko-KR" sz="2000" smtClean="0">
                <a:solidFill>
                  <a:schemeClr val="tx1"/>
                </a:solidFill>
              </a:rPr>
              <a:t>DriverManage.getConnection("jdbc:mysql://localhost:3306/jsptest","jspid","jsppass");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Connection conn=DriverManager.getConnection ("jdbc:oracle:thin:@localhost:1521:orcl", "scott", "tiger");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프로그램의 작성 단계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2</a:t>
            </a:r>
            <a:r>
              <a:rPr lang="ko-KR" altLang="en-US" sz="2800" b="1" smtClean="0">
                <a:solidFill>
                  <a:schemeClr val="tx1"/>
                </a:solidFill>
              </a:rPr>
              <a:t>단계</a:t>
            </a:r>
            <a:r>
              <a:rPr lang="en-US" altLang="ko-KR" sz="2800" b="1" smtClean="0">
                <a:solidFill>
                  <a:schemeClr val="tx1"/>
                </a:solidFill>
              </a:rPr>
              <a:t>(Connection </a:t>
            </a:r>
            <a:r>
              <a:rPr lang="ko-KR" altLang="en-US" sz="2800" b="1" smtClean="0">
                <a:solidFill>
                  <a:schemeClr val="tx1"/>
                </a:solidFill>
              </a:rPr>
              <a:t>객체 생성</a:t>
            </a:r>
            <a:r>
              <a:rPr lang="en-US" altLang="ko-KR" sz="2800" b="1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95350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DriverManager</a:t>
            </a:r>
            <a:r>
              <a:rPr lang="ko-KR" altLang="en-US" sz="2400" smtClean="0">
                <a:solidFill>
                  <a:schemeClr val="tx1"/>
                </a:solidFill>
              </a:rPr>
              <a:t>에 등록된 각 드라이버들을 </a:t>
            </a:r>
            <a:r>
              <a:rPr lang="en-US" altLang="ko-KR" sz="2400" smtClean="0">
                <a:solidFill>
                  <a:schemeClr val="tx1"/>
                </a:solidFill>
              </a:rPr>
              <a:t>getConnection(String url)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사용해서 식별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95350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95350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Connection conn=</a:t>
            </a:r>
            <a:br>
              <a:rPr lang="en-US" altLang="ko-KR" sz="2000" smtClean="0">
                <a:solidFill>
                  <a:schemeClr val="tx1"/>
                </a:solidFill>
              </a:rPr>
            </a:br>
            <a:r>
              <a:rPr lang="en-US" altLang="ko-KR" sz="2000" smtClean="0">
                <a:solidFill>
                  <a:schemeClr val="tx1"/>
                </a:solidFill>
              </a:rPr>
              <a:t>DriverManage.getConnection("jdbc:mysql://localhost:3306/jsptest","jspid","jsppass");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Connection conn=DriverManager.getConnection ("jdbc:oracle:thin:@localhost:1521:orcl", "scott", "tiger");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프로그램의 작성 단계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3</a:t>
            </a:r>
            <a:r>
              <a:rPr lang="ko-KR" altLang="en-US" sz="2800" b="1" smtClean="0">
                <a:solidFill>
                  <a:schemeClr val="tx1"/>
                </a:solidFill>
              </a:rPr>
              <a:t>단계</a:t>
            </a:r>
            <a:r>
              <a:rPr lang="en-US" altLang="ko-KR" sz="2800" b="1" smtClean="0">
                <a:solidFill>
                  <a:schemeClr val="tx1"/>
                </a:solidFill>
              </a:rPr>
              <a:t>(Statement/PrepardStatement/CallableStatement </a:t>
            </a:r>
            <a:r>
              <a:rPr lang="ko-KR" altLang="en-US" sz="2800" b="1" smtClean="0">
                <a:solidFill>
                  <a:schemeClr val="tx1"/>
                </a:solidFill>
              </a:rPr>
              <a:t>객체 생성</a:t>
            </a:r>
            <a:r>
              <a:rPr lang="en-US" altLang="ko-KR" sz="2800" b="1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pc="-50" smtClean="0">
                <a:solidFill>
                  <a:schemeClr val="tx1"/>
                </a:solidFill>
              </a:rPr>
              <a:t>sql</a:t>
            </a:r>
            <a:r>
              <a:rPr lang="ko-KR" altLang="en-US" sz="2400" spc="-50" smtClean="0">
                <a:solidFill>
                  <a:schemeClr val="tx1"/>
                </a:solidFill>
              </a:rPr>
              <a:t>쿼리를 생성하며</a:t>
            </a:r>
            <a:r>
              <a:rPr lang="en-US" altLang="ko-KR" sz="2400" spc="-50" smtClean="0">
                <a:solidFill>
                  <a:schemeClr val="tx1"/>
                </a:solidFill>
              </a:rPr>
              <a:t>, </a:t>
            </a:r>
            <a:r>
              <a:rPr lang="ko-KR" altLang="en-US" sz="2400" spc="-50" smtClean="0">
                <a:solidFill>
                  <a:schemeClr val="tx1"/>
                </a:solidFill>
              </a:rPr>
              <a:t>반환된 결과를 가져오게 할 작업</a:t>
            </a:r>
            <a:r>
              <a:rPr lang="ko-KR" altLang="en-US" sz="2400" smtClean="0">
                <a:solidFill>
                  <a:schemeClr val="tx1"/>
                </a:solidFill>
              </a:rPr>
              <a:t> 영역을 제공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예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Statement stmt = conn.createStatement();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PrepardStatement pstmt = prepareStatement(sql);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CallableStatement cstmt = prepareCall();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프로그램의 작성 단계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4</a:t>
            </a:r>
            <a:r>
              <a:rPr lang="ko-KR" altLang="en-US" sz="2800" b="1" smtClean="0">
                <a:solidFill>
                  <a:schemeClr val="tx1"/>
                </a:solidFill>
              </a:rPr>
              <a:t>단계</a:t>
            </a:r>
            <a:r>
              <a:rPr lang="en-US" altLang="ko-KR" sz="2800" b="1" smtClean="0">
                <a:solidFill>
                  <a:schemeClr val="tx1"/>
                </a:solidFill>
              </a:rPr>
              <a:t>(Query</a:t>
            </a:r>
            <a:r>
              <a:rPr lang="ko-KR" altLang="en-US" sz="2800" b="1" smtClean="0">
                <a:solidFill>
                  <a:schemeClr val="tx1"/>
                </a:solidFill>
              </a:rPr>
              <a:t> 수행</a:t>
            </a:r>
            <a:r>
              <a:rPr lang="en-US" altLang="ko-KR" sz="2800" b="1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Statement/PrepardStatement/CallableStatement 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en-US" altLang="ko-KR" sz="2400" smtClean="0">
                <a:solidFill>
                  <a:schemeClr val="tx1"/>
                </a:solidFill>
              </a:rPr>
              <a:t>executeQuery() </a:t>
            </a:r>
            <a:r>
              <a:rPr lang="ko-KR" altLang="en-US" sz="2400" smtClean="0">
                <a:solidFill>
                  <a:schemeClr val="tx1"/>
                </a:solidFill>
              </a:rPr>
              <a:t>메소드나 </a:t>
            </a:r>
            <a:r>
              <a:rPr lang="en-US" altLang="ko-KR" sz="2400" smtClean="0">
                <a:solidFill>
                  <a:schemeClr val="tx1"/>
                </a:solidFill>
              </a:rPr>
              <a:t>executeUpdate()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사용해서 쿼리를 실행한다</a:t>
            </a:r>
            <a:r>
              <a:rPr lang="en-US" altLang="ko-KR" sz="2400" smtClean="0">
                <a:solidFill>
                  <a:schemeClr val="tx1"/>
                </a:solidFill>
              </a:rPr>
              <a:t>.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stmt.executeQuery() : recordSet </a:t>
            </a:r>
            <a:r>
              <a:rPr lang="ko-KR" altLang="en-US" sz="2400" smtClean="0">
                <a:solidFill>
                  <a:schemeClr val="tx1"/>
                </a:solidFill>
              </a:rPr>
              <a:t>반환 </a:t>
            </a:r>
            <a:r>
              <a:rPr lang="en-US" altLang="ko-KR" sz="2400" smtClean="0">
                <a:solidFill>
                  <a:schemeClr val="tx1"/>
                </a:solidFill>
              </a:rPr>
              <a:t>=&gt; Select </a:t>
            </a:r>
            <a:r>
              <a:rPr lang="ko-KR" altLang="en-US" sz="2400" smtClean="0">
                <a:solidFill>
                  <a:schemeClr val="tx1"/>
                </a:solidFill>
              </a:rPr>
              <a:t>문에서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ResultSet rs = stmt.executeQuery ("select * from </a:t>
            </a:r>
            <a:r>
              <a:rPr lang="ko-KR" altLang="en-US" sz="2000" smtClean="0">
                <a:solidFill>
                  <a:schemeClr val="tx1"/>
                </a:solidFill>
              </a:rPr>
              <a:t>소속기관</a:t>
            </a:r>
            <a:r>
              <a:rPr lang="en-US" altLang="ko-KR" sz="2000" smtClean="0">
                <a:solidFill>
                  <a:schemeClr val="tx1"/>
                </a:solidFill>
              </a:rPr>
              <a:t>");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프로그램의 작성 단계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4</a:t>
            </a:r>
            <a:r>
              <a:rPr lang="ko-KR" altLang="en-US" sz="2800" b="1" smtClean="0">
                <a:solidFill>
                  <a:schemeClr val="tx1"/>
                </a:solidFill>
              </a:rPr>
              <a:t>단계</a:t>
            </a:r>
            <a:r>
              <a:rPr lang="en-US" altLang="ko-KR" sz="2800" b="1" smtClean="0">
                <a:solidFill>
                  <a:schemeClr val="tx1"/>
                </a:solidFill>
              </a:rPr>
              <a:t>(Query</a:t>
            </a:r>
            <a:r>
              <a:rPr lang="ko-KR" altLang="en-US" sz="2800" b="1" smtClean="0">
                <a:solidFill>
                  <a:schemeClr val="tx1"/>
                </a:solidFill>
              </a:rPr>
              <a:t> 수행</a:t>
            </a:r>
            <a:r>
              <a:rPr lang="en-US" altLang="ko-KR" sz="2800" b="1" smtClean="0">
                <a:solidFill>
                  <a:schemeClr val="tx1"/>
                </a:solidFill>
              </a:rPr>
              <a:t>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pc="-40" smtClean="0">
                <a:solidFill>
                  <a:schemeClr val="tx1"/>
                </a:solidFill>
              </a:rPr>
              <a:t>stmt.executeUpdate(): </a:t>
            </a:r>
            <a:r>
              <a:rPr lang="ko-KR" altLang="en-US" sz="2400" spc="-40" smtClean="0">
                <a:solidFill>
                  <a:schemeClr val="tx1"/>
                </a:solidFill>
              </a:rPr>
              <a:t>성공한</a:t>
            </a:r>
            <a:r>
              <a:rPr lang="en-US" altLang="ko-KR" sz="2400" spc="-40" smtClean="0">
                <a:solidFill>
                  <a:schemeClr val="tx1"/>
                </a:solidFill>
              </a:rPr>
              <a:t>row </a:t>
            </a:r>
            <a:r>
              <a:rPr lang="ko-KR" altLang="en-US" sz="2400" spc="-40" smtClean="0">
                <a:solidFill>
                  <a:schemeClr val="tx1"/>
                </a:solidFill>
              </a:rPr>
              <a:t>수 반환 </a:t>
            </a:r>
            <a:r>
              <a:rPr lang="en-US" altLang="ko-KR" sz="2400" spc="-40" smtClean="0">
                <a:solidFill>
                  <a:schemeClr val="tx1"/>
                </a:solidFill>
              </a:rPr>
              <a:t>=&gt; Insert </a:t>
            </a:r>
            <a:r>
              <a:rPr lang="ko-KR" altLang="en-US" sz="2400" spc="-40" smtClean="0">
                <a:solidFill>
                  <a:schemeClr val="tx1"/>
                </a:solidFill>
              </a:rPr>
              <a:t>문</a:t>
            </a:r>
            <a:r>
              <a:rPr lang="en-US" altLang="ko-KR" sz="2400" spc="-40" smtClean="0">
                <a:solidFill>
                  <a:schemeClr val="tx1"/>
                </a:solidFill>
              </a:rPr>
              <a:t>,</a:t>
            </a:r>
            <a:r>
              <a:rPr lang="en-US" altLang="ko-KR" sz="2400" smtClean="0">
                <a:solidFill>
                  <a:schemeClr val="tx1"/>
                </a:solidFill>
              </a:rPr>
              <a:t> Update </a:t>
            </a:r>
            <a:r>
              <a:rPr lang="ko-KR" altLang="en-US" sz="2400" smtClean="0">
                <a:solidFill>
                  <a:schemeClr val="tx1"/>
                </a:solidFill>
              </a:rPr>
              <a:t>문</a:t>
            </a:r>
            <a:r>
              <a:rPr lang="en-US" altLang="ko-KR" sz="2400" smtClean="0">
                <a:solidFill>
                  <a:schemeClr val="tx1"/>
                </a:solidFill>
              </a:rPr>
              <a:t>, Delete </a:t>
            </a:r>
            <a:r>
              <a:rPr lang="ko-KR" altLang="en-US" sz="2400" smtClean="0">
                <a:solidFill>
                  <a:schemeClr val="tx1"/>
                </a:solidFill>
              </a:rPr>
              <a:t>문에서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B0F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String sql="update member set passwd='3579' where id='abc' ";</a:t>
            </a:r>
          </a:p>
          <a:p>
            <a:pPr marL="1076325" lvl="4" indent="-266700" fontAlgn="base">
              <a:buClr>
                <a:srgbClr val="00B0F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stmt.executeUpdate(sql);</a:t>
            </a:r>
          </a:p>
          <a:p>
            <a:pPr marL="1076325" lvl="4" indent="-266700" fontAlgn="base">
              <a:buClr>
                <a:srgbClr val="00B0F0"/>
              </a:buClr>
              <a:buSzPct val="35000"/>
              <a:buFont typeface="맑은 고딕" pitchFamily="50" charset="-127"/>
              <a:buChar char="■"/>
            </a:pP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B0F0"/>
              </a:buClr>
              <a:buSzPct val="35000"/>
              <a:buFont typeface="맑은 고딕" pitchFamily="50" charset="-127"/>
              <a:buChar char="■"/>
            </a:pP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프로그램의 작성 단계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5</a:t>
            </a:r>
            <a:r>
              <a:rPr lang="ko-KR" altLang="en-US" sz="2800" b="1" smtClean="0">
                <a:solidFill>
                  <a:schemeClr val="tx1"/>
                </a:solidFill>
              </a:rPr>
              <a:t>단계</a:t>
            </a:r>
            <a:r>
              <a:rPr lang="en-US" altLang="ko-KR" sz="2800" b="1" smtClean="0">
                <a:solidFill>
                  <a:schemeClr val="tx1"/>
                </a:solidFill>
              </a:rPr>
              <a:t>(ResultSet </a:t>
            </a:r>
            <a:r>
              <a:rPr lang="ko-KR" altLang="en-US" sz="2800" b="1" smtClean="0">
                <a:solidFill>
                  <a:schemeClr val="tx1"/>
                </a:solidFill>
              </a:rPr>
              <a:t>처리</a:t>
            </a:r>
            <a:r>
              <a:rPr lang="en-US" altLang="ko-KR" sz="2800" b="1" smtClean="0">
                <a:solidFill>
                  <a:schemeClr val="tx1"/>
                </a:solidFill>
              </a:rPr>
              <a:t>)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ResultSet </a:t>
            </a:r>
            <a:r>
              <a:rPr lang="ko-KR" altLang="en-US" sz="2400" smtClean="0">
                <a:solidFill>
                  <a:schemeClr val="tx1"/>
                </a:solidFill>
              </a:rPr>
              <a:t>객체로부터 원하는 데이터를 추출하는 과정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데이터를 추출하는 방법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ResultSet </a:t>
            </a:r>
            <a:r>
              <a:rPr lang="ko-KR" altLang="en-US" sz="2000" smtClean="0">
                <a:solidFill>
                  <a:schemeClr val="tx1"/>
                </a:solidFill>
              </a:rPr>
              <a:t>객체에서 한 행씩 이동하면서 </a:t>
            </a:r>
            <a:r>
              <a:rPr lang="en-US" altLang="ko-KR" sz="2000" smtClean="0">
                <a:solidFill>
                  <a:schemeClr val="tx1"/>
                </a:solidFill>
              </a:rPr>
              <a:t>getXxx()</a:t>
            </a:r>
            <a:r>
              <a:rPr lang="ko-KR" altLang="en-US" sz="2000" smtClean="0">
                <a:solidFill>
                  <a:schemeClr val="tx1"/>
                </a:solidFill>
              </a:rPr>
              <a:t>를 이용해서 원하는 필드 값을 추출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5" fontAlgn="base"/>
            <a:r>
              <a:rPr lang="en-US" altLang="ko-KR" b="1" smtClean="0">
                <a:solidFill>
                  <a:schemeClr val="tx1"/>
                </a:solidFill>
              </a:rPr>
              <a:t>Xxx</a:t>
            </a:r>
            <a:r>
              <a:rPr lang="ko-KR" altLang="en-US" b="1" smtClean="0">
                <a:solidFill>
                  <a:schemeClr val="tx1"/>
                </a:solidFill>
              </a:rPr>
              <a:t>는 필드의 데이터 타입</a:t>
            </a:r>
            <a:endParaRPr lang="ko-KR" altLang="en-US" sz="3200" b="1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프로그램의 작성 단계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800" b="1" smtClean="0">
                <a:solidFill>
                  <a:schemeClr val="tx1"/>
                </a:solidFill>
              </a:rPr>
              <a:t>5</a:t>
            </a:r>
            <a:r>
              <a:rPr lang="ko-KR" altLang="en-US" sz="2800" b="1" smtClean="0">
                <a:solidFill>
                  <a:schemeClr val="tx1"/>
                </a:solidFill>
              </a:rPr>
              <a:t>단계</a:t>
            </a:r>
            <a:r>
              <a:rPr lang="en-US" altLang="ko-KR" sz="2800" b="1" smtClean="0">
                <a:solidFill>
                  <a:schemeClr val="tx1"/>
                </a:solidFill>
              </a:rPr>
              <a:t>(ResultSet </a:t>
            </a:r>
            <a:r>
              <a:rPr lang="ko-KR" altLang="en-US" sz="2800" b="1" smtClean="0">
                <a:solidFill>
                  <a:schemeClr val="tx1"/>
                </a:solidFill>
              </a:rPr>
              <a:t>처리</a:t>
            </a:r>
            <a:r>
              <a:rPr lang="en-US" altLang="ko-KR" sz="2800" b="1" smtClean="0">
                <a:solidFill>
                  <a:schemeClr val="tx1"/>
                </a:solidFill>
              </a:rPr>
              <a:t>)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한 레코드씩 처리되고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다음 행으로 이동시 </a:t>
            </a:r>
            <a:r>
              <a:rPr lang="en-US" altLang="ko-KR" sz="2400" smtClean="0">
                <a:solidFill>
                  <a:schemeClr val="tx1"/>
                </a:solidFill>
              </a:rPr>
              <a:t>next()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사용 예</a:t>
            </a:r>
          </a:p>
          <a:p>
            <a:pPr indent="809625" fontAlgn="base">
              <a:lnSpc>
                <a:spcPts val="32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while (rs.next ()){</a:t>
            </a:r>
          </a:p>
          <a:p>
            <a:pPr indent="809625" fontAlgn="base">
              <a:lnSpc>
                <a:spcPts val="32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out.println(rs.getString ("id"));</a:t>
            </a:r>
          </a:p>
          <a:p>
            <a:pPr indent="809625" fontAlgn="base">
              <a:lnSpc>
                <a:spcPts val="32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out.println(rs.getString ("pass"));</a:t>
            </a:r>
          </a:p>
          <a:p>
            <a:pPr indent="809625" fontAlgn="base">
              <a:lnSpc>
                <a:spcPts val="32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}</a:t>
            </a: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(3/3)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33480" y="1124744"/>
            <a:ext cx="7019870" cy="1272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자카르타 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DBCP API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커넥센 풀 사용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41348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115616" y="346605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자카르타 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DBCP API</a:t>
            </a: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를 이용한 커넥션 풀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249289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커넥션 풀의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23920" y="4725144"/>
            <a:ext cx="34435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트랜잭션 처리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3920" y="4728888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123920" y="5733256"/>
            <a:ext cx="4982454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데이터베이스 암호화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03920" y="5737000"/>
            <a:ext cx="720000" cy="847710"/>
            <a:chOff x="2843888" y="205026"/>
            <a:chExt cx="720000" cy="847710"/>
          </a:xfrm>
        </p:grpSpPr>
        <p:pic>
          <p:nvPicPr>
            <p:cNvPr id="21" name="그림 20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DriverManager </a:t>
            </a:r>
            <a:r>
              <a:rPr lang="ko-KR" altLang="en-US" sz="2800" smtClean="0">
                <a:solidFill>
                  <a:schemeClr val="tx1"/>
                </a:solidFill>
              </a:rPr>
              <a:t>클래스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JDBC </a:t>
            </a:r>
            <a:r>
              <a:rPr lang="ko-KR" altLang="en-US" sz="2400" smtClean="0">
                <a:solidFill>
                  <a:schemeClr val="tx1"/>
                </a:solidFill>
              </a:rPr>
              <a:t>드라이버를 사용해서</a:t>
            </a:r>
            <a:r>
              <a:rPr lang="en-US" altLang="ko-KR" sz="2400" smtClean="0">
                <a:solidFill>
                  <a:schemeClr val="tx1"/>
                </a:solidFill>
              </a:rPr>
              <a:t> JSP</a:t>
            </a:r>
            <a:r>
              <a:rPr lang="ko-KR" altLang="en-US" sz="2400" smtClean="0">
                <a:solidFill>
                  <a:schemeClr val="tx1"/>
                </a:solidFill>
              </a:rPr>
              <a:t>에서 사용할 수 있는 커넥션을 생성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특정 드라이버 클래스를 지정하면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자동으로 로딩되어 객체가 생성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예 </a:t>
            </a:r>
            <a:r>
              <a:rPr lang="en-US" altLang="ko-KR" sz="2000" smtClean="0">
                <a:solidFill>
                  <a:schemeClr val="tx1"/>
                </a:solidFill>
              </a:rPr>
              <a:t>: Class.forName("com.mysql.jdbc.Driver");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getConnection()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사용해서 </a:t>
            </a:r>
            <a:r>
              <a:rPr lang="en-US" altLang="ko-KR" sz="2400" smtClean="0">
                <a:solidFill>
                  <a:schemeClr val="tx1"/>
                </a:solidFill>
              </a:rPr>
              <a:t>Connection </a:t>
            </a:r>
            <a:r>
              <a:rPr lang="ko-KR" altLang="en-US" sz="2400" smtClean="0">
                <a:solidFill>
                  <a:schemeClr val="tx1"/>
                </a:solidFill>
              </a:rPr>
              <a:t>객체 생성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예 </a:t>
            </a:r>
            <a:r>
              <a:rPr lang="en-US" altLang="ko-KR" sz="2000" smtClean="0">
                <a:solidFill>
                  <a:schemeClr val="tx1"/>
                </a:solidFill>
              </a:rPr>
              <a:t>: Connection conn = DriverManger.getConnection(url,user,pass);</a:t>
            </a:r>
            <a:endParaRPr lang="ko-KR" altLang="en-US" sz="200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Connection </a:t>
            </a:r>
            <a:r>
              <a:rPr lang="ko-KR" altLang="en-US" sz="2800" smtClean="0">
                <a:solidFill>
                  <a:schemeClr val="tx1"/>
                </a:solidFill>
              </a:rPr>
              <a:t>인터페이스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특정 데이터 원본과 연결된 커넥션을 의미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SQL </a:t>
            </a:r>
            <a:r>
              <a:rPr lang="ko-KR" altLang="en-US" sz="2400" smtClean="0">
                <a:solidFill>
                  <a:schemeClr val="tx1"/>
                </a:solidFill>
              </a:rPr>
              <a:t>쿼리문을 실행 시 필요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특정한 </a:t>
            </a:r>
            <a:r>
              <a:rPr lang="en-US" altLang="ko-KR" sz="2000" smtClean="0">
                <a:solidFill>
                  <a:schemeClr val="tx1"/>
                </a:solidFill>
              </a:rPr>
              <a:t>SQL</a:t>
            </a:r>
            <a:r>
              <a:rPr lang="ko-KR" altLang="en-US" sz="2000" smtClean="0">
                <a:solidFill>
                  <a:schemeClr val="tx1"/>
                </a:solidFill>
              </a:rPr>
              <a:t>문을 정의하고 실행시킬 수 있는 </a:t>
            </a:r>
            <a:r>
              <a:rPr lang="en-US" altLang="ko-KR" sz="2000" smtClean="0">
                <a:solidFill>
                  <a:schemeClr val="tx1"/>
                </a:solidFill>
              </a:rPr>
              <a:t>Statement/ PrepardStatement/CallableStatement </a:t>
            </a:r>
            <a:r>
              <a:rPr lang="ko-KR" altLang="en-US" sz="2000" smtClean="0">
                <a:solidFill>
                  <a:schemeClr val="tx1"/>
                </a:solidFill>
              </a:rPr>
              <a:t>객체를 생성 시 필요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Statement </a:t>
            </a:r>
            <a:r>
              <a:rPr lang="ko-KR" altLang="en-US" sz="2800" smtClean="0">
                <a:solidFill>
                  <a:schemeClr val="tx1"/>
                </a:solidFill>
              </a:rPr>
              <a:t>인터페이스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Connection </a:t>
            </a:r>
            <a:r>
              <a:rPr lang="ko-KR" altLang="en-US" sz="2400" smtClean="0">
                <a:solidFill>
                  <a:schemeClr val="tx1"/>
                </a:solidFill>
              </a:rPr>
              <a:t>객체의 메소드를 사용해 객체 생성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Statement stmt = connection.createStatement();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executeQuery() </a:t>
            </a:r>
            <a:r>
              <a:rPr lang="ko-KR" altLang="en-US" sz="2400" smtClean="0">
                <a:solidFill>
                  <a:schemeClr val="tx1"/>
                </a:solidFill>
              </a:rPr>
              <a:t>메소드 또는 </a:t>
            </a:r>
            <a:r>
              <a:rPr lang="en-US" altLang="ko-KR" sz="2400" smtClean="0">
                <a:solidFill>
                  <a:schemeClr val="tx1"/>
                </a:solidFill>
              </a:rPr>
              <a:t>executeUpadte()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호출해 쿼리를 실행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pc="-70" smtClean="0">
                <a:solidFill>
                  <a:schemeClr val="tx1"/>
                </a:solidFill>
              </a:rPr>
              <a:t>쿼리의 수행속도가 가장 느려 요즘에는 거의 사용 안 함</a:t>
            </a:r>
            <a:endParaRPr lang="en-US" altLang="ko-KR" sz="2400" spc="-7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pc="-7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PreparedStatement </a:t>
            </a:r>
            <a:r>
              <a:rPr lang="ko-KR" altLang="en-US" sz="2800" smtClean="0">
                <a:solidFill>
                  <a:schemeClr val="tx1"/>
                </a:solidFill>
              </a:rPr>
              <a:t>인터페이스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pc="-30" smtClean="0">
                <a:solidFill>
                  <a:schemeClr val="tx1"/>
                </a:solidFill>
              </a:rPr>
              <a:t>Connection </a:t>
            </a:r>
            <a:r>
              <a:rPr lang="ko-KR" altLang="en-US" sz="2400" spc="-30" smtClean="0">
                <a:solidFill>
                  <a:schemeClr val="tx1"/>
                </a:solidFill>
              </a:rPr>
              <a:t>객체의 </a:t>
            </a:r>
            <a:r>
              <a:rPr lang="en-US" altLang="ko-KR" sz="2400" spc="-30" smtClean="0">
                <a:solidFill>
                  <a:schemeClr val="tx1"/>
                </a:solidFill>
              </a:rPr>
              <a:t>prepareStatement() </a:t>
            </a:r>
            <a:r>
              <a:rPr lang="ko-KR" altLang="en-US" sz="2400" spc="-30" smtClean="0">
                <a:solidFill>
                  <a:schemeClr val="tx1"/>
                </a:solidFill>
              </a:rPr>
              <a:t>메소드를 사용</a:t>
            </a:r>
            <a:r>
              <a:rPr lang="ko-KR" altLang="en-US" sz="2400" smtClean="0">
                <a:solidFill>
                  <a:schemeClr val="tx1"/>
                </a:solidFill>
              </a:rPr>
              <a:t>해서 객체 생성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쿼리문이 미리 컴파일되어 속도 빠름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PreparedStatement pstmt=conn.prepareStatement(sql);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pc="-7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PreparedStatement </a:t>
            </a:r>
            <a:r>
              <a:rPr lang="ko-KR" altLang="en-US" sz="2800" smtClean="0">
                <a:solidFill>
                  <a:schemeClr val="tx1"/>
                </a:solidFill>
              </a:rPr>
              <a:t>인터페이스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pc="-30" smtClean="0">
                <a:solidFill>
                  <a:schemeClr val="tx1"/>
                </a:solidFill>
              </a:rPr>
              <a:t>Connection </a:t>
            </a:r>
            <a:r>
              <a:rPr lang="ko-KR" altLang="en-US" sz="2400" spc="-30" smtClean="0">
                <a:solidFill>
                  <a:schemeClr val="tx1"/>
                </a:solidFill>
              </a:rPr>
              <a:t>객체의 </a:t>
            </a:r>
            <a:r>
              <a:rPr lang="en-US" altLang="ko-KR" sz="2400" spc="-30" smtClean="0">
                <a:solidFill>
                  <a:schemeClr val="tx1"/>
                </a:solidFill>
              </a:rPr>
              <a:t>prepareStatement() </a:t>
            </a:r>
            <a:r>
              <a:rPr lang="ko-KR" altLang="en-US" sz="2400" spc="-30" smtClean="0">
                <a:solidFill>
                  <a:schemeClr val="tx1"/>
                </a:solidFill>
              </a:rPr>
              <a:t>메소드를 사용</a:t>
            </a:r>
            <a:r>
              <a:rPr lang="ko-KR" altLang="en-US" sz="2400" smtClean="0">
                <a:solidFill>
                  <a:schemeClr val="tx1"/>
                </a:solidFill>
              </a:rPr>
              <a:t>해서 객체 생성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쿼리문이 미리 컴파일되어 속도 빠름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en-US" altLang="ko-KR" sz="2000" smtClean="0">
                <a:solidFill>
                  <a:schemeClr val="tx1"/>
                </a:solidFill>
              </a:rPr>
              <a:t>PreparedStatement pstmt=conn.prepareStatement(sql);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pc="-7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PreparedStatement </a:t>
            </a:r>
            <a:r>
              <a:rPr lang="ko-KR" altLang="en-US" sz="2800" smtClean="0">
                <a:solidFill>
                  <a:schemeClr val="tx1"/>
                </a:solidFill>
              </a:rPr>
              <a:t>인터페이스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각각의 인수에 대해 위치홀더</a:t>
            </a:r>
            <a:r>
              <a:rPr lang="en-US" altLang="ko-KR" sz="2400" smtClean="0">
                <a:solidFill>
                  <a:schemeClr val="tx1"/>
                </a:solidFill>
              </a:rPr>
              <a:t>(placeholder)</a:t>
            </a:r>
            <a:r>
              <a:rPr lang="ko-KR" altLang="en-US" sz="2400" smtClean="0">
                <a:solidFill>
                  <a:schemeClr val="tx1"/>
                </a:solidFill>
              </a:rPr>
              <a:t>를 사용하여 </a:t>
            </a:r>
            <a:r>
              <a:rPr lang="en-US" altLang="ko-KR" sz="2400" smtClean="0">
                <a:solidFill>
                  <a:schemeClr val="tx1"/>
                </a:solidFill>
              </a:rPr>
              <a:t>SQL </a:t>
            </a:r>
            <a:r>
              <a:rPr lang="ko-KR" altLang="en-US" sz="2400" smtClean="0">
                <a:solidFill>
                  <a:schemeClr val="tx1"/>
                </a:solidFill>
              </a:rPr>
              <a:t>문장을 정의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위치홀더는 물음표</a:t>
            </a:r>
            <a:r>
              <a:rPr lang="en-US" altLang="ko-KR" sz="2400" smtClean="0">
                <a:solidFill>
                  <a:schemeClr val="tx1"/>
                </a:solidFill>
              </a:rPr>
              <a:t>(?)</a:t>
            </a:r>
            <a:r>
              <a:rPr lang="ko-KR" altLang="en-US" sz="2400" smtClean="0">
                <a:solidFill>
                  <a:schemeClr val="tx1"/>
                </a:solidFill>
              </a:rPr>
              <a:t>로 표현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setXxx()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사용해서 실제 값으로 대치</a:t>
            </a:r>
          </a:p>
          <a:p>
            <a:pPr marL="1162050" lvl="4" indent="-266700" fontAlgn="base">
              <a:lnSpc>
                <a:spcPts val="32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sql= "insert into member values (?,?,?,?)";</a:t>
            </a:r>
          </a:p>
          <a:p>
            <a:pPr marL="1162050" lvl="4" indent="-266700" fontAlgn="base">
              <a:lnSpc>
                <a:spcPts val="32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PreparedStatement pstmt=conn.prepareStatement(sql);</a:t>
            </a:r>
          </a:p>
          <a:p>
            <a:pPr marL="1162050" lvl="4" indent="-266700" fontAlgn="base">
              <a:lnSpc>
                <a:spcPts val="32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pstmt.setString(1,id);</a:t>
            </a:r>
          </a:p>
          <a:p>
            <a:pPr marL="1162050" lvl="4" indent="-266700" fontAlgn="base">
              <a:lnSpc>
                <a:spcPts val="32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pstmt.setString(2,passwd);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CallableStatement </a:t>
            </a:r>
            <a:r>
              <a:rPr lang="ko-KR" altLang="en-US" sz="2800" smtClean="0">
                <a:solidFill>
                  <a:schemeClr val="tx1"/>
                </a:solidFill>
              </a:rPr>
              <a:t>인터페이스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Connection 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en-US" altLang="ko-KR" sz="2400" smtClean="0">
                <a:solidFill>
                  <a:schemeClr val="tx1"/>
                </a:solidFill>
              </a:rPr>
              <a:t>prepareCall()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사용해서 객체 생성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스토어드 프로시저 </a:t>
            </a:r>
            <a:r>
              <a:rPr lang="en-US" altLang="ko-KR" sz="2400" smtClean="0">
                <a:solidFill>
                  <a:schemeClr val="tx1"/>
                </a:solidFill>
              </a:rPr>
              <a:t>(Stored Procedure)</a:t>
            </a:r>
            <a:r>
              <a:rPr lang="ko-KR" altLang="en-US" sz="2400" smtClean="0">
                <a:solidFill>
                  <a:schemeClr val="tx1"/>
                </a:solidFill>
              </a:rPr>
              <a:t> 사용을 제공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데이터베이스에 저장된 프로시저</a:t>
            </a:r>
            <a:r>
              <a:rPr lang="en-US" altLang="ko-KR" sz="2000" smtClean="0">
                <a:solidFill>
                  <a:schemeClr val="tx1"/>
                </a:solidFill>
              </a:rPr>
              <a:t>(</a:t>
            </a:r>
            <a:r>
              <a:rPr lang="ko-KR" altLang="en-US" sz="2000" smtClean="0">
                <a:solidFill>
                  <a:schemeClr val="tx1"/>
                </a:solidFill>
              </a:rPr>
              <a:t>함수</a:t>
            </a:r>
            <a:r>
              <a:rPr lang="en-US" altLang="ko-KR" sz="2000" smtClean="0">
                <a:solidFill>
                  <a:schemeClr val="tx1"/>
                </a:solidFill>
              </a:rPr>
              <a:t>)</a:t>
            </a:r>
            <a:r>
              <a:rPr lang="ko-KR" altLang="en-US" sz="2000" smtClean="0">
                <a:solidFill>
                  <a:schemeClr val="tx1"/>
                </a:solidFill>
              </a:rPr>
              <a:t>를 단지 호출하는 것만으로 처리가 가능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예 </a:t>
            </a:r>
            <a:r>
              <a:rPr lang="en-US" altLang="ko-KR" sz="2000" smtClean="0">
                <a:solidFill>
                  <a:schemeClr val="tx1"/>
                </a:solidFill>
              </a:rPr>
              <a:t>: conn.prepareCall(" {call query1 }");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ResultSet </a:t>
            </a:r>
            <a:r>
              <a:rPr lang="ko-KR" altLang="en-US" sz="2800" smtClean="0">
                <a:solidFill>
                  <a:schemeClr val="tx1"/>
                </a:solidFill>
              </a:rPr>
              <a:t>인터페이스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Select문</a:t>
            </a:r>
            <a:r>
              <a:rPr lang="ko-KR" altLang="en-US" sz="2400" smtClean="0">
                <a:solidFill>
                  <a:schemeClr val="tx1"/>
                </a:solidFill>
              </a:rPr>
              <a:t>을 실행하는 </a:t>
            </a:r>
            <a:r>
              <a:rPr lang="en-US" altLang="ko-KR" sz="2400" smtClean="0">
                <a:solidFill>
                  <a:schemeClr val="tx1"/>
                </a:solidFill>
              </a:rPr>
              <a:t>executeQuery() 메소드 </a:t>
            </a:r>
            <a:r>
              <a:rPr lang="ko-KR" altLang="en-US" sz="2400" smtClean="0">
                <a:solidFill>
                  <a:schemeClr val="tx1"/>
                </a:solidFill>
              </a:rPr>
              <a:t>수행 </a:t>
            </a:r>
            <a:r>
              <a:rPr lang="en-US" altLang="ko-KR" sz="2400" smtClean="0">
                <a:solidFill>
                  <a:schemeClr val="tx1"/>
                </a:solidFill>
              </a:rPr>
              <a:t>성공 시, 결과물로 ResultSet 객체 </a:t>
            </a:r>
            <a:r>
              <a:rPr lang="ko-KR" altLang="en-US" sz="2400" smtClean="0">
                <a:solidFill>
                  <a:schemeClr val="tx1"/>
                </a:solidFill>
              </a:rPr>
              <a:t>반환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ResultSet </a:t>
            </a:r>
            <a:r>
              <a:rPr lang="ko-KR" altLang="en-US" sz="2400" smtClean="0">
                <a:solidFill>
                  <a:schemeClr val="tx1"/>
                </a:solidFill>
              </a:rPr>
              <a:t>객체는 ‘커서</a:t>
            </a:r>
            <a:r>
              <a:rPr lang="en-US" altLang="ko-KR" sz="2400" smtClean="0">
                <a:solidFill>
                  <a:schemeClr val="tx1"/>
                </a:solidFill>
              </a:rPr>
              <a:t>(cursor)'</a:t>
            </a:r>
            <a:r>
              <a:rPr lang="ko-KR" altLang="en-US" sz="2400" smtClean="0">
                <a:solidFill>
                  <a:schemeClr val="tx1"/>
                </a:solidFill>
              </a:rPr>
              <a:t>라 불리는 것을 가지고 있는데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이것을 사용해 </a:t>
            </a:r>
            <a:r>
              <a:rPr lang="en-US" altLang="ko-KR" sz="2400" smtClean="0">
                <a:solidFill>
                  <a:schemeClr val="tx1"/>
                </a:solidFill>
              </a:rPr>
              <a:t>ResultSet </a:t>
            </a:r>
            <a:r>
              <a:rPr lang="ko-KR" altLang="en-US" sz="2400" smtClean="0">
                <a:solidFill>
                  <a:schemeClr val="tx1"/>
                </a:solidFill>
              </a:rPr>
              <a:t>객체에서 특정 레코드를 참조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en-US" altLang="ko-KR" sz="2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ResultSet </a:t>
            </a:r>
            <a:r>
              <a:rPr lang="ko-KR" altLang="en-US" sz="2800" smtClean="0">
                <a:solidFill>
                  <a:schemeClr val="tx1"/>
                </a:solidFill>
              </a:rPr>
              <a:t>인터페이스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ResultSet 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en-US" altLang="ko-KR" sz="2400" smtClean="0">
                <a:solidFill>
                  <a:schemeClr val="tx1"/>
                </a:solidFill>
              </a:rPr>
              <a:t>next()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사용해서 다음 위치로 커서 이동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875" y="4437112"/>
            <a:ext cx="7332663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633394" y="6165304"/>
            <a:ext cx="3877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레코드셋에서 초기 커서 위치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 </a:t>
            </a:r>
            <a:r>
              <a:rPr lang="ko-KR" altLang="en-US" sz="3200" smtClean="0">
                <a:solidFill>
                  <a:schemeClr val="tx1"/>
                </a:solidFill>
              </a:rPr>
              <a:t>프로그래밍에 사용되는 객체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ResultSet </a:t>
            </a:r>
            <a:r>
              <a:rPr lang="ko-KR" altLang="en-US" sz="2800" smtClean="0">
                <a:solidFill>
                  <a:schemeClr val="tx1"/>
                </a:solidFill>
              </a:rPr>
              <a:t>인터페이스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ResultSet </a:t>
            </a:r>
            <a:r>
              <a:rPr lang="ko-KR" altLang="en-US" sz="2400" smtClean="0">
                <a:solidFill>
                  <a:schemeClr val="tx1"/>
                </a:solidFill>
              </a:rPr>
              <a:t>객체의 </a:t>
            </a:r>
            <a:r>
              <a:rPr lang="en-US" altLang="ko-KR" sz="2400" smtClean="0">
                <a:solidFill>
                  <a:schemeClr val="tx1"/>
                </a:solidFill>
              </a:rPr>
              <a:t>next() </a:t>
            </a:r>
            <a:r>
              <a:rPr lang="ko-KR" altLang="en-US" sz="2400" smtClean="0">
                <a:solidFill>
                  <a:schemeClr val="tx1"/>
                </a:solidFill>
              </a:rPr>
              <a:t>메소드를 사용해서 다음 위치로 커서 이동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875" y="4437112"/>
            <a:ext cx="7332663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868763" y="6165304"/>
            <a:ext cx="5407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메소드를 사용한 커서</a:t>
            </a:r>
            <a:r>
              <a:rPr lang="en-US" altLang="ko-KR" sz="2000" smtClean="0"/>
              <a:t>(</a:t>
            </a:r>
            <a:r>
              <a:rPr lang="ko-KR" altLang="en-US" sz="2000" smtClean="0"/>
              <a:t>대상 레코드</a:t>
            </a:r>
            <a:r>
              <a:rPr lang="en-US" altLang="ko-KR" sz="2000" smtClean="0"/>
              <a:t>)</a:t>
            </a:r>
            <a:r>
              <a:rPr lang="ko-KR" altLang="en-US" sz="2000" smtClean="0"/>
              <a:t>의 이동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데이터베이스</a:t>
            </a:r>
            <a:r>
              <a:rPr lang="en-US" altLang="ko-KR" sz="3200" smtClean="0">
                <a:solidFill>
                  <a:schemeClr val="tx1"/>
                </a:solidFill>
              </a:rPr>
              <a:t>(Databas)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데이터의 효율적인 관리를 목적으로 하는 데이터의 집합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50866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데이터베이스와 </a:t>
            </a:r>
            <a:r>
              <a:rPr lang="en-US" altLang="ko-KR" sz="3600" b="1" smtClean="0">
                <a:solidFill>
                  <a:srgbClr val="C00000"/>
                </a:solidFill>
              </a:rPr>
              <a:t>DBMS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</a:t>
            </a:r>
            <a:r>
              <a:rPr lang="ko-KR" altLang="en-US" sz="3200" smtClean="0">
                <a:solidFill>
                  <a:schemeClr val="tx1"/>
                </a:solidFill>
              </a:rPr>
              <a:t>를 사용한 </a:t>
            </a: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데이터베이스 연동 프로그램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테이블에 레코드 추가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데이터베이스와 커넥션을 설정한 후 </a:t>
            </a:r>
            <a:r>
              <a:rPr lang="en-US" altLang="ko-KR" sz="2400" smtClean="0">
                <a:solidFill>
                  <a:schemeClr val="tx1"/>
                </a:solidFill>
              </a:rPr>
              <a:t>insert</a:t>
            </a:r>
            <a:r>
              <a:rPr lang="ko-KR" altLang="en-US" sz="2400" smtClean="0">
                <a:solidFill>
                  <a:schemeClr val="tx1"/>
                </a:solidFill>
              </a:rPr>
              <a:t>문을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코드 작성 순서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커넥션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jdbcUrl="jdbc:mysql://localhost:3306/jsptest"; //URL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dbId="jspid"; //</a:t>
            </a:r>
            <a:r>
              <a:rPr lang="ko-KR" altLang="en-US" sz="2000" smtClean="0">
                <a:solidFill>
                  <a:schemeClr val="tx1"/>
                </a:solidFill>
              </a:rPr>
              <a:t>사용자 계정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dbPass="jsppass"; //</a:t>
            </a:r>
            <a:r>
              <a:rPr lang="ko-KR" altLang="en-US" sz="2000" smtClean="0">
                <a:solidFill>
                  <a:schemeClr val="tx1"/>
                </a:solidFill>
              </a:rPr>
              <a:t>계정 패스워드</a:t>
            </a: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Class.forName("com.mysql.jdbc.Driver");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conn=DriverManager.getConnection(jdbcUrl,dbId ,dbPass );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</a:t>
            </a:r>
            <a:r>
              <a:rPr lang="ko-KR" altLang="en-US" sz="3200" smtClean="0">
                <a:solidFill>
                  <a:schemeClr val="tx1"/>
                </a:solidFill>
              </a:rPr>
              <a:t>를 사용한 </a:t>
            </a: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데이터베이스 연동 프로그램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테이블에 레코드 추가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코드 작성 순서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레코드 추가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sql= "insert into member values (?,?,?,?)";</a:t>
            </a:r>
          </a:p>
          <a:p>
            <a:pPr marL="1162050" lvl="4" indent="-266700" fontAlgn="base">
              <a:buNone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쿼리 수행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pstmt.executeUpdate();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</a:t>
            </a:r>
            <a:r>
              <a:rPr lang="ko-KR" altLang="en-US" sz="3200" smtClean="0">
                <a:solidFill>
                  <a:schemeClr val="tx1"/>
                </a:solidFill>
              </a:rPr>
              <a:t>를 사용한 </a:t>
            </a: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데이터베이스 연동 프로그램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테이블의 레코드를 화면에 표시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데이터베이스와 커넥션을 설정한 후 </a:t>
            </a:r>
            <a:r>
              <a:rPr lang="en-US" altLang="ko-KR" sz="2400" smtClean="0">
                <a:solidFill>
                  <a:schemeClr val="tx1"/>
                </a:solidFill>
              </a:rPr>
              <a:t>select</a:t>
            </a:r>
            <a:r>
              <a:rPr lang="ko-KR" altLang="en-US" sz="2400" smtClean="0">
                <a:solidFill>
                  <a:schemeClr val="tx1"/>
                </a:solidFill>
              </a:rPr>
              <a:t>문을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코드 작성 순서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커넥션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257300" lvl="4" indent="-36195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jdbcUrl="jdbc:mysql://localhost:3306/jsptest"; //URL</a:t>
            </a:r>
          </a:p>
          <a:p>
            <a:pPr marL="1257300" lvl="4" indent="-36195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dbId="jspid"; //</a:t>
            </a:r>
            <a:r>
              <a:rPr lang="ko-KR" altLang="en-US" sz="2000" smtClean="0">
                <a:solidFill>
                  <a:schemeClr val="tx1"/>
                </a:solidFill>
              </a:rPr>
              <a:t>사용자 계정</a:t>
            </a:r>
          </a:p>
          <a:p>
            <a:pPr marL="1257300" lvl="4" indent="-36195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dbPass="jsppass"; //</a:t>
            </a:r>
            <a:r>
              <a:rPr lang="ko-KR" altLang="en-US" sz="2000" smtClean="0">
                <a:solidFill>
                  <a:schemeClr val="tx1"/>
                </a:solidFill>
              </a:rPr>
              <a:t>계정 패스워드</a:t>
            </a:r>
          </a:p>
          <a:p>
            <a:pPr marL="1257300" lvl="4" indent="-36195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Class.forName("com.mysql.jdbc.Driver");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marL="1257300" lvl="4" indent="-36195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conn=DriverManager.getConnection(jdbcUrl,dbId ,dbPass );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</a:t>
            </a:r>
            <a:r>
              <a:rPr lang="ko-KR" altLang="en-US" sz="3200" smtClean="0">
                <a:solidFill>
                  <a:schemeClr val="tx1"/>
                </a:solidFill>
              </a:rPr>
              <a:t>를 사용한 </a:t>
            </a: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데이터베이스 연동 프로그램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테이블의 레코드를 화면에 표시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코드 작성 순서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레코드 검색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sql= "select * from member";</a:t>
            </a: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쿼리 수행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rs=pstmt.executeQuery();</a:t>
            </a:r>
          </a:p>
          <a:p>
            <a:pPr marL="1162050" lvl="4" indent="-266700" fontAlgn="base">
              <a:buNone/>
            </a:pP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sz="200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</a:t>
            </a:r>
            <a:r>
              <a:rPr lang="ko-KR" altLang="en-US" sz="3200" smtClean="0">
                <a:solidFill>
                  <a:schemeClr val="tx1"/>
                </a:solidFill>
              </a:rPr>
              <a:t>를 사용한 </a:t>
            </a: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데이터베이스 연동 프로그램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테이블의 레코드를 화면에 표시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코드 작성 순서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레코드셋 처리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while(rs.next()){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id= rs.getString("id");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passwd= rs.getString("passwd");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....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}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</a:t>
            </a:r>
            <a:r>
              <a:rPr lang="ko-KR" altLang="en-US" sz="3200" smtClean="0">
                <a:solidFill>
                  <a:schemeClr val="tx1"/>
                </a:solidFill>
              </a:rPr>
              <a:t>를 사용한 </a:t>
            </a: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데이터베이스 연동 프로그램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테이블에 저장된 레코드 수정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데이터베이스와 커넥션을 설정한 후 </a:t>
            </a:r>
            <a:r>
              <a:rPr lang="en-US" altLang="ko-KR" sz="2400" smtClean="0">
                <a:solidFill>
                  <a:schemeClr val="tx1"/>
                </a:solidFill>
              </a:rPr>
              <a:t>update</a:t>
            </a:r>
            <a:r>
              <a:rPr lang="ko-KR" altLang="en-US" sz="2400" smtClean="0">
                <a:solidFill>
                  <a:schemeClr val="tx1"/>
                </a:solidFill>
              </a:rPr>
              <a:t>문을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코드 작성 순서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mtClean="0">
                <a:solidFill>
                  <a:schemeClr val="tx1"/>
                </a:solidFill>
              </a:rPr>
              <a:t>커넥션</a:t>
            </a:r>
            <a:endParaRPr lang="en-US" altLang="ko-KR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jdbcUrl="jdbc:mysql://localhost:3306/jsptest"; //URL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dbId="jspid"; //</a:t>
            </a:r>
            <a:r>
              <a:rPr lang="ko-KR" altLang="en-US" sz="2000" smtClean="0">
                <a:solidFill>
                  <a:schemeClr val="tx1"/>
                </a:solidFill>
              </a:rPr>
              <a:t>사용자 계정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dbPass="jsppass"; //</a:t>
            </a:r>
            <a:r>
              <a:rPr lang="ko-KR" altLang="en-US" sz="2000" smtClean="0">
                <a:solidFill>
                  <a:schemeClr val="tx1"/>
                </a:solidFill>
              </a:rPr>
              <a:t>계정 패스워드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Class.forName("com.mysql.jdbc.Driver");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conn=DriverManager.getConnection(jdbcUrl,dbId ,dbPass );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</a:t>
            </a:r>
            <a:r>
              <a:rPr lang="ko-KR" altLang="en-US" sz="3200" smtClean="0">
                <a:solidFill>
                  <a:schemeClr val="tx1"/>
                </a:solidFill>
              </a:rPr>
              <a:t>를 사용한 </a:t>
            </a: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데이터베이스 연동 프로그램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테이블에 저장된 레코드 삭제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데이터베이스와 커넥션을 설정한 후 </a:t>
            </a:r>
            <a:r>
              <a:rPr lang="en-US" altLang="ko-KR" sz="2400" smtClean="0">
                <a:solidFill>
                  <a:schemeClr val="tx1"/>
                </a:solidFill>
              </a:rPr>
              <a:t>delete</a:t>
            </a:r>
            <a:r>
              <a:rPr lang="ko-KR" altLang="en-US" sz="2400" smtClean="0">
                <a:solidFill>
                  <a:schemeClr val="tx1"/>
                </a:solidFill>
              </a:rPr>
              <a:t>문을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코드 작성 순서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커넥션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jdbcUrl="jdbc:mysql://localhost:3306/jsptest"; //URL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dbId="jspid"; //</a:t>
            </a:r>
            <a:r>
              <a:rPr lang="ko-KR" altLang="en-US" sz="2000" smtClean="0">
                <a:solidFill>
                  <a:schemeClr val="tx1"/>
                </a:solidFill>
              </a:rPr>
              <a:t>사용자 계정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String dbPass="jsppass"; //</a:t>
            </a:r>
            <a:r>
              <a:rPr lang="ko-KR" altLang="en-US" sz="2000" smtClean="0">
                <a:solidFill>
                  <a:schemeClr val="tx1"/>
                </a:solidFill>
              </a:rPr>
              <a:t>계정 패스워드</a:t>
            </a: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Class.forName("com.mysql.jdbc.Driver");</a:t>
            </a:r>
            <a:endParaRPr lang="ko-KR" altLang="en-US" sz="2000" smtClean="0">
              <a:solidFill>
                <a:schemeClr val="tx1"/>
              </a:solidFill>
            </a:endParaRPr>
          </a:p>
          <a:p>
            <a:pPr marL="1162050" lvl="4" indent="-266700" fontAlgn="base">
              <a:lnSpc>
                <a:spcPts val="2800"/>
              </a:lnSpc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conn=DriverManager.getConnection(jdbcUrl,dbId ,dbPass );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en-US" altLang="ko-KR" sz="4000" smtClean="0"/>
              <a:t>JDBC</a:t>
            </a:r>
            <a:r>
              <a:rPr lang="ko-KR" altLang="en-US" sz="4000" smtClean="0"/>
              <a:t>를 사용한 </a:t>
            </a:r>
            <a:r>
              <a:rPr lang="en-US" altLang="ko-KR" sz="4000" smtClean="0"/>
              <a:t>JSP</a:t>
            </a:r>
            <a:r>
              <a:rPr lang="ko-KR" altLang="en-US" sz="4000" smtClean="0"/>
              <a:t>와 데이터베이스의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연동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61164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JDBC</a:t>
            </a:r>
            <a:r>
              <a:rPr lang="ko-KR" altLang="en-US" sz="3200" smtClean="0">
                <a:solidFill>
                  <a:schemeClr val="tx1"/>
                </a:solidFill>
              </a:rPr>
              <a:t>를 사용한 </a:t>
            </a: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데이터베이스 연동 프로그램 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테이블에 저장된 레코드 삭제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코드 작성 순서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레코드 삭제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mtClean="0">
                <a:solidFill>
                  <a:schemeClr val="tx1"/>
                </a:solidFill>
              </a:rPr>
              <a:t>sql= "delete from member where id= ? ";</a:t>
            </a:r>
          </a:p>
          <a:p>
            <a:pPr marL="1162050" lvl="4" indent="-266700" fontAlgn="base">
              <a:buNone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076325" lvl="4" indent="-266700" fontAlgn="base">
              <a:buClr>
                <a:srgbClr val="0070C0"/>
              </a:buClr>
              <a:buSzPct val="35000"/>
              <a:buFont typeface="맑은 고딕" pitchFamily="50" charset="-127"/>
              <a:buChar char="■"/>
            </a:pPr>
            <a:r>
              <a:rPr lang="ko-KR" altLang="en-US" sz="2000" smtClean="0">
                <a:solidFill>
                  <a:schemeClr val="tx1"/>
                </a:solidFill>
              </a:rPr>
              <a:t>쿼리 수행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r>
              <a:rPr lang="en-US" altLang="ko-KR" smtClean="0">
                <a:solidFill>
                  <a:schemeClr val="tx1"/>
                </a:solidFill>
              </a:rPr>
              <a:t>pstmt.executeUpdate();</a:t>
            </a:r>
          </a:p>
          <a:p>
            <a:pPr marL="1162050" lvl="4" indent="-266700" fontAlgn="base"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3115" y="1268760"/>
            <a:ext cx="817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rgbClr val="C00000"/>
                </a:solidFill>
              </a:rPr>
              <a:t>JDBC</a:t>
            </a:r>
            <a:r>
              <a:rPr lang="ko-KR" altLang="en-US" sz="3200" b="1" smtClean="0">
                <a:solidFill>
                  <a:srgbClr val="C00000"/>
                </a:solidFill>
              </a:rPr>
              <a:t>를</a:t>
            </a:r>
            <a:r>
              <a:rPr lang="en-US" altLang="ko-KR" sz="3200" b="1" smtClean="0">
                <a:solidFill>
                  <a:srgbClr val="C00000"/>
                </a:solidFill>
              </a:rPr>
              <a:t> </a:t>
            </a:r>
            <a:r>
              <a:rPr lang="ko-KR" altLang="en-US" sz="3200" b="1" smtClean="0">
                <a:solidFill>
                  <a:srgbClr val="C00000"/>
                </a:solidFill>
              </a:rPr>
              <a:t>사용한</a:t>
            </a:r>
            <a:r>
              <a:rPr lang="en-US" altLang="ko-KR" sz="3200" b="1" smtClean="0">
                <a:solidFill>
                  <a:srgbClr val="C00000"/>
                </a:solidFill>
              </a:rPr>
              <a:t> JSP</a:t>
            </a:r>
            <a:r>
              <a:rPr lang="ko-KR" altLang="en-US" sz="3200" b="1" smtClean="0">
                <a:solidFill>
                  <a:srgbClr val="C00000"/>
                </a:solidFill>
              </a:rPr>
              <a:t>와 데이터베이스의 연동</a:t>
            </a:r>
            <a:endParaRPr lang="en-US" altLang="ko-KR" sz="3200" b="1" smtClean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자카르타 </a:t>
            </a:r>
            <a:r>
              <a:rPr lang="en-US" altLang="ko-KR" sz="4000" smtClean="0"/>
              <a:t>DBCP API</a:t>
            </a:r>
            <a:r>
              <a:rPr lang="ko-KR" altLang="en-US" sz="4000" smtClean="0"/>
              <a:t>를 이용한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커넥션 풀 사용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41176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데이터베이스 커넥션은 데이터베이스에 한번 연결하기 위한 작업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이러한 작업들을 매번 새로운 데이터베이스 연결에 대한 요청이 들어올 때 마다 수행하는 것은 시스템에 과부하를 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커넥션 풀을 사용해서 개선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커넥션 풀의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자카르타 </a:t>
            </a:r>
            <a:r>
              <a:rPr lang="en-US" altLang="ko-KR" sz="4000" smtClean="0"/>
              <a:t>DBCP API</a:t>
            </a:r>
            <a:r>
              <a:rPr lang="ko-KR" altLang="en-US" sz="4000" smtClean="0"/>
              <a:t>를 이용한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커넥션 풀 사용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41176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커넥션 객체들을 만들어 놓은 후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커넥션 객체가 필요한 경우 작성한 객체를 할당해 주고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</a:rPr>
              <a:t>사용이 끝난 후에는 다시 커넥션 풀로 회수 하는 방법을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커넥션 풀의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716363"/>
            <a:ext cx="44196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495568" y="6165304"/>
            <a:ext cx="415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service( ) </a:t>
            </a:r>
            <a:r>
              <a:rPr lang="ko-KR" altLang="en-US" sz="2000" smtClean="0"/>
              <a:t>메소드와 커넥션 객체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DBMS(Database Management System) 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데이터베이스를 관리하는 프로그램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데이터를 안정적으로 보관할 수 있는 다양한 기능 제공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데이터의 삽입</a:t>
            </a:r>
            <a:r>
              <a:rPr lang="en-US" altLang="ko-KR" sz="2400" smtClean="0">
                <a:solidFill>
                  <a:schemeClr val="tx1"/>
                </a:solidFill>
              </a:rPr>
              <a:t>/</a:t>
            </a:r>
            <a:r>
              <a:rPr lang="ko-KR" altLang="en-US" sz="2400" smtClean="0">
                <a:solidFill>
                  <a:schemeClr val="tx1"/>
                </a:solidFill>
              </a:rPr>
              <a:t>수정</a:t>
            </a:r>
            <a:r>
              <a:rPr lang="en-US" altLang="ko-KR" sz="2400" smtClean="0">
                <a:solidFill>
                  <a:schemeClr val="tx1"/>
                </a:solidFill>
              </a:rPr>
              <a:t>/</a:t>
            </a:r>
            <a:r>
              <a:rPr lang="ko-KR" altLang="en-US" sz="2400" smtClean="0">
                <a:solidFill>
                  <a:schemeClr val="tx1"/>
                </a:solidFill>
              </a:rPr>
              <a:t>삭제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데이터의 무결성 유지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트랜잭션 관리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데이터의 백업 및 복원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데이터 보안 등의 기능을 제공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대표적인 예 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SYBASE, MS-SQL, ACCESS, ORACLE, MySQL, DB2, INFORMIX 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50866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데이터베이스와 </a:t>
            </a:r>
            <a:r>
              <a:rPr lang="en-US" altLang="ko-KR" sz="3600" b="1" smtClean="0">
                <a:solidFill>
                  <a:srgbClr val="C00000"/>
                </a:solidFill>
              </a:rPr>
              <a:t>DBMS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자카르타 </a:t>
            </a:r>
            <a:r>
              <a:rPr lang="en-US" altLang="ko-KR" sz="4000" smtClean="0"/>
              <a:t>DBCP API</a:t>
            </a:r>
            <a:r>
              <a:rPr lang="ko-KR" altLang="en-US" sz="4000" smtClean="0"/>
              <a:t>를 이용한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커넥션 풀 사용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41176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커넥션 풀의 전략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service()</a:t>
            </a:r>
            <a:r>
              <a:rPr lang="ko-KR" altLang="en-US" sz="2800" smtClean="0">
                <a:solidFill>
                  <a:schemeClr val="tx1"/>
                </a:solidFill>
              </a:rPr>
              <a:t>메소드</a:t>
            </a:r>
            <a:r>
              <a:rPr lang="en-US" altLang="ko-KR" sz="2800" smtClean="0">
                <a:solidFill>
                  <a:schemeClr val="tx1"/>
                </a:solidFill>
              </a:rPr>
              <a:t>(</a:t>
            </a:r>
            <a:r>
              <a:rPr lang="ko-KR" altLang="en-US" sz="2800" smtClean="0">
                <a:solidFill>
                  <a:schemeClr val="tx1"/>
                </a:solidFill>
              </a:rPr>
              <a:t>사용자 요청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  <a:r>
              <a:rPr lang="ko-KR" altLang="en-US" sz="2800" smtClean="0">
                <a:solidFill>
                  <a:schemeClr val="tx1"/>
                </a:solidFill>
              </a:rPr>
              <a:t>당 </a:t>
            </a:r>
            <a:r>
              <a:rPr lang="en-US" altLang="ko-KR" sz="2800" smtClean="0">
                <a:solidFill>
                  <a:schemeClr val="tx1"/>
                </a:solidFill>
              </a:rPr>
              <a:t>1</a:t>
            </a:r>
            <a:r>
              <a:rPr lang="ko-KR" altLang="en-US" sz="2800" smtClean="0">
                <a:solidFill>
                  <a:schemeClr val="tx1"/>
                </a:solidFill>
              </a:rPr>
              <a:t>개씩 할당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커넥션의 개수를 제한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커넥션 객체 관리자가 다 쓰면 자원을 회수</a:t>
            </a:r>
          </a:p>
          <a:p>
            <a:pPr marL="1162050" lvl="4" indent="-266700" fontAlgn="base"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커넥션 풀의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자카르타 </a:t>
            </a:r>
            <a:r>
              <a:rPr lang="en-US" altLang="ko-KR" sz="4000" smtClean="0"/>
              <a:t>DBCP API</a:t>
            </a:r>
            <a:r>
              <a:rPr lang="ko-KR" altLang="en-US" sz="4000" smtClean="0"/>
              <a:t>를 이용한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커넥션 풀 사용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41176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커넥션 풀의 전략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커넥션 풀의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027" y="2797358"/>
            <a:ext cx="6480000" cy="340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018115" y="6206767"/>
            <a:ext cx="3108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커넥션 풀의 구현 방법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자카르타 </a:t>
            </a:r>
            <a:r>
              <a:rPr lang="en-US" altLang="ko-KR" sz="4000" smtClean="0"/>
              <a:t>DBCP API</a:t>
            </a:r>
            <a:r>
              <a:rPr lang="ko-KR" altLang="en-US" sz="4000" smtClean="0"/>
              <a:t>를 이용한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커넥션 풀 사용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41176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톰캣의 </a:t>
            </a:r>
            <a:r>
              <a:rPr lang="en-US" altLang="ko-KR" sz="3200" smtClean="0">
                <a:solidFill>
                  <a:schemeClr val="tx1"/>
                </a:solidFill>
              </a:rPr>
              <a:t>5.0.x </a:t>
            </a:r>
            <a:r>
              <a:rPr lang="ko-KR" altLang="en-US" sz="3200" smtClean="0">
                <a:solidFill>
                  <a:schemeClr val="tx1"/>
                </a:solidFill>
              </a:rPr>
              <a:t>버전부터 </a:t>
            </a:r>
            <a:r>
              <a:rPr lang="en-US" altLang="ko-KR" sz="3200" smtClean="0">
                <a:solidFill>
                  <a:schemeClr val="tx1"/>
                </a:solidFill>
              </a:rPr>
              <a:t>DBCP API</a:t>
            </a:r>
            <a:r>
              <a:rPr lang="ko-KR" altLang="en-US" sz="3200" smtClean="0">
                <a:solidFill>
                  <a:schemeClr val="tx1"/>
                </a:solidFill>
              </a:rPr>
              <a:t>를 사용한 커넥션 풀 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커넥션 풀 사용 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lnSpc>
                <a:spcPts val="3800"/>
              </a:lnSpc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DBCP API</a:t>
            </a:r>
            <a:r>
              <a:rPr lang="ko-KR" altLang="en-US" sz="2800" smtClean="0">
                <a:solidFill>
                  <a:schemeClr val="tx1"/>
                </a:solidFill>
              </a:rPr>
              <a:t>관련 </a:t>
            </a:r>
            <a:r>
              <a:rPr lang="en-US" altLang="ko-KR" sz="2800" smtClean="0">
                <a:solidFill>
                  <a:schemeClr val="tx1"/>
                </a:solidFill>
              </a:rPr>
              <a:t>jar</a:t>
            </a:r>
            <a:r>
              <a:rPr lang="ko-KR" altLang="en-US" sz="2800" smtClean="0">
                <a:solidFill>
                  <a:schemeClr val="tx1"/>
                </a:solidFill>
              </a:rPr>
              <a:t>파일 설치</a:t>
            </a:r>
          </a:p>
          <a:p>
            <a:pPr marL="542925" lvl="2" indent="-276225" fontAlgn="base">
              <a:lnSpc>
                <a:spcPts val="3800"/>
              </a:lnSpc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DBCP</a:t>
            </a:r>
            <a:r>
              <a:rPr lang="ko-KR" altLang="en-US" sz="2800" smtClean="0">
                <a:solidFill>
                  <a:schemeClr val="tx1"/>
                </a:solidFill>
              </a:rPr>
              <a:t>에 관한 정보 설정 </a:t>
            </a:r>
            <a:r>
              <a:rPr lang="en-US" altLang="ko-KR" sz="2800" smtClean="0">
                <a:solidFill>
                  <a:schemeClr val="tx1"/>
                </a:solidFill>
              </a:rPr>
              <a:t>- server.xml 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lnSpc>
                <a:spcPts val="3800"/>
              </a:lnSpc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JNDI </a:t>
            </a:r>
            <a:r>
              <a:rPr lang="ko-KR" altLang="en-US" sz="2800" smtClean="0">
                <a:solidFill>
                  <a:schemeClr val="tx1"/>
                </a:solidFill>
              </a:rPr>
              <a:t>리소스 사용 설정 </a:t>
            </a:r>
            <a:r>
              <a:rPr lang="en-US" altLang="ko-KR" sz="2800" smtClean="0">
                <a:solidFill>
                  <a:schemeClr val="tx1"/>
                </a:solidFill>
              </a:rPr>
              <a:t>- web.xml 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lnSpc>
                <a:spcPts val="3800"/>
              </a:lnSpc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커넥션 풀 사용</a:t>
            </a:r>
          </a:p>
          <a:p>
            <a:pPr marL="1162050" lvl="4" indent="-266700" fontAlgn="base">
              <a:buNone/>
            </a:pPr>
            <a:endParaRPr lang="en-US" altLang="ko-KR" smtClean="0">
              <a:solidFill>
                <a:schemeClr val="tx1"/>
              </a:solidFill>
            </a:endParaRPr>
          </a:p>
          <a:p>
            <a:pPr marL="1162050" lvl="4" indent="-266700" fontAlgn="base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850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자카르타 </a:t>
            </a:r>
            <a:r>
              <a:rPr lang="en-US" altLang="ko-KR" sz="3600" b="1" smtClean="0">
                <a:solidFill>
                  <a:srgbClr val="C00000"/>
                </a:solidFill>
              </a:rPr>
              <a:t>DBCP API</a:t>
            </a:r>
            <a:r>
              <a:rPr lang="ko-KR" altLang="en-US" sz="3600" b="1" smtClean="0">
                <a:solidFill>
                  <a:srgbClr val="C00000"/>
                </a:solidFill>
              </a:rPr>
              <a:t>를 이용한 커넥션 풀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자카르타 </a:t>
            </a:r>
            <a:r>
              <a:rPr lang="en-US" altLang="ko-KR" sz="4000" smtClean="0"/>
              <a:t>DBCP API</a:t>
            </a:r>
            <a:r>
              <a:rPr lang="ko-KR" altLang="en-US" sz="4000" smtClean="0"/>
              <a:t>를 이용한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커넥션 풀 사용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41176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DBCP API </a:t>
            </a:r>
            <a:r>
              <a:rPr lang="ko-KR" altLang="en-US" sz="3200" smtClean="0">
                <a:solidFill>
                  <a:schemeClr val="tx1"/>
                </a:solidFill>
              </a:rPr>
              <a:t>관련 </a:t>
            </a:r>
            <a:r>
              <a:rPr lang="en-US" altLang="ko-KR" sz="3200" smtClean="0">
                <a:solidFill>
                  <a:schemeClr val="tx1"/>
                </a:solidFill>
              </a:rPr>
              <a:t>jar </a:t>
            </a:r>
            <a:r>
              <a:rPr lang="ko-KR" altLang="en-US" sz="3200" smtClean="0">
                <a:solidFill>
                  <a:schemeClr val="tx1"/>
                </a:solidFill>
              </a:rPr>
              <a:t>파일 설치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210" smtClean="0">
                <a:solidFill>
                  <a:schemeClr val="tx1"/>
                </a:solidFill>
              </a:rPr>
              <a:t>DBCP API </a:t>
            </a:r>
            <a:r>
              <a:rPr lang="ko-KR" altLang="en-US" sz="2800" spc="-210" smtClean="0">
                <a:solidFill>
                  <a:schemeClr val="tx1"/>
                </a:solidFill>
              </a:rPr>
              <a:t>관련 </a:t>
            </a:r>
            <a:r>
              <a:rPr lang="en-US" altLang="ko-KR" sz="2800" spc="-210" smtClean="0">
                <a:solidFill>
                  <a:schemeClr val="tx1"/>
                </a:solidFill>
              </a:rPr>
              <a:t>jar </a:t>
            </a:r>
            <a:r>
              <a:rPr lang="ko-KR" altLang="en-US" sz="2800" spc="-210" smtClean="0">
                <a:solidFill>
                  <a:schemeClr val="tx1"/>
                </a:solidFill>
              </a:rPr>
              <a:t>파일은 </a:t>
            </a:r>
            <a:r>
              <a:rPr lang="en-US" altLang="ko-KR" sz="2800" spc="-210" smtClean="0">
                <a:solidFill>
                  <a:schemeClr val="tx1"/>
                </a:solidFill>
              </a:rPr>
              <a:t>http://commons.apache.org/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사이트에서 다운로드받아 압축 해제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[Collections] : </a:t>
            </a:r>
            <a:r>
              <a:rPr lang="ko-KR" altLang="en-US" sz="2400" smtClean="0">
                <a:solidFill>
                  <a:schemeClr val="tx1"/>
                </a:solidFill>
              </a:rPr>
              <a:t>자카르타</a:t>
            </a:r>
            <a:r>
              <a:rPr lang="en-US" altLang="ko-KR" sz="2400" smtClean="0">
                <a:solidFill>
                  <a:schemeClr val="tx1"/>
                </a:solidFill>
              </a:rPr>
              <a:t>(Jakarta) DBCP API</a:t>
            </a:r>
            <a:r>
              <a:rPr lang="ko-KR" altLang="en-US" sz="2400" smtClean="0">
                <a:solidFill>
                  <a:schemeClr val="tx1"/>
                </a:solidFill>
              </a:rPr>
              <a:t>가 사용하는 자카르타 </a:t>
            </a:r>
            <a:r>
              <a:rPr lang="en-US" altLang="ko-KR" sz="2400" smtClean="0">
                <a:solidFill>
                  <a:schemeClr val="tx1"/>
                </a:solidFill>
              </a:rPr>
              <a:t>Pool API</a:t>
            </a:r>
            <a:r>
              <a:rPr lang="ko-KR" altLang="en-US" sz="2400" smtClean="0">
                <a:solidFill>
                  <a:schemeClr val="tx1"/>
                </a:solidFill>
              </a:rPr>
              <a:t>의 </a:t>
            </a:r>
            <a:r>
              <a:rPr lang="en-US" altLang="ko-KR" sz="2400" smtClean="0">
                <a:solidFill>
                  <a:schemeClr val="tx1"/>
                </a:solidFill>
              </a:rPr>
              <a:t>jar </a:t>
            </a:r>
            <a:r>
              <a:rPr lang="ko-KR" altLang="en-US" sz="2400" smtClean="0">
                <a:solidFill>
                  <a:schemeClr val="tx1"/>
                </a:solidFill>
              </a:rPr>
              <a:t>파일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[DBCP] : </a:t>
            </a:r>
            <a:r>
              <a:rPr lang="ko-KR" altLang="en-US" sz="2400" smtClean="0">
                <a:solidFill>
                  <a:schemeClr val="tx1"/>
                </a:solidFill>
              </a:rPr>
              <a:t>자카르타</a:t>
            </a:r>
            <a:r>
              <a:rPr lang="en-US" altLang="ko-KR" sz="2400" smtClean="0">
                <a:solidFill>
                  <a:schemeClr val="tx1"/>
                </a:solidFill>
              </a:rPr>
              <a:t>(Jakarta) DBCP API </a:t>
            </a:r>
            <a:r>
              <a:rPr lang="ko-KR" altLang="en-US" sz="2400" smtClean="0">
                <a:solidFill>
                  <a:schemeClr val="tx1"/>
                </a:solidFill>
              </a:rPr>
              <a:t>관련 </a:t>
            </a:r>
            <a:r>
              <a:rPr lang="en-US" altLang="ko-KR" sz="2400" smtClean="0">
                <a:solidFill>
                  <a:schemeClr val="tx1"/>
                </a:solidFill>
              </a:rPr>
              <a:t>jar </a:t>
            </a:r>
            <a:r>
              <a:rPr lang="ko-KR" altLang="en-US" sz="2400" smtClean="0">
                <a:solidFill>
                  <a:schemeClr val="tx1"/>
                </a:solidFill>
              </a:rPr>
              <a:t>파일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[Pool] : Pool API</a:t>
            </a:r>
            <a:r>
              <a:rPr lang="ko-KR" altLang="en-US" sz="2400" smtClean="0">
                <a:solidFill>
                  <a:schemeClr val="tx1"/>
                </a:solidFill>
              </a:rPr>
              <a:t>가 사용하는 자카르타 </a:t>
            </a:r>
            <a:r>
              <a:rPr lang="en-US" altLang="ko-KR" sz="2400" smtClean="0">
                <a:solidFill>
                  <a:schemeClr val="tx1"/>
                </a:solidFill>
              </a:rPr>
              <a:t>Collection API</a:t>
            </a:r>
            <a:r>
              <a:rPr lang="ko-KR" altLang="en-US" sz="2400" smtClean="0">
                <a:solidFill>
                  <a:schemeClr val="tx1"/>
                </a:solidFill>
              </a:rPr>
              <a:t>의 </a:t>
            </a:r>
            <a:r>
              <a:rPr lang="en-US" altLang="ko-KR" sz="2400" smtClean="0">
                <a:solidFill>
                  <a:schemeClr val="tx1"/>
                </a:solidFill>
              </a:rPr>
              <a:t>jar </a:t>
            </a:r>
            <a:r>
              <a:rPr lang="ko-KR" altLang="en-US" sz="2400" smtClean="0">
                <a:solidFill>
                  <a:schemeClr val="tx1"/>
                </a:solidFill>
              </a:rPr>
              <a:t>파일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프로젝트</a:t>
            </a:r>
            <a:r>
              <a:rPr lang="en-US" altLang="ko-KR" sz="2800" smtClean="0">
                <a:solidFill>
                  <a:schemeClr val="tx1"/>
                </a:solidFill>
              </a:rPr>
              <a:t>]-[Web-INF]-[lib]</a:t>
            </a:r>
            <a:r>
              <a:rPr lang="ko-KR" altLang="en-US" sz="2800" smtClean="0">
                <a:solidFill>
                  <a:schemeClr val="tx1"/>
                </a:solidFill>
              </a:rPr>
              <a:t>에 </a:t>
            </a:r>
            <a:r>
              <a:rPr lang="en-US" altLang="ko-KR" sz="2800" smtClean="0">
                <a:solidFill>
                  <a:schemeClr val="tx1"/>
                </a:solidFill>
              </a:rPr>
              <a:t>JAR DBCP API </a:t>
            </a:r>
            <a:r>
              <a:rPr lang="ko-KR" altLang="en-US" sz="2800" smtClean="0">
                <a:solidFill>
                  <a:schemeClr val="tx1"/>
                </a:solidFill>
              </a:rPr>
              <a:t>관련 </a:t>
            </a:r>
            <a:r>
              <a:rPr lang="en-US" altLang="ko-KR" sz="2800" smtClean="0">
                <a:solidFill>
                  <a:schemeClr val="tx1"/>
                </a:solidFill>
              </a:rPr>
              <a:t>jar </a:t>
            </a:r>
            <a:r>
              <a:rPr lang="ko-KR" altLang="en-US" sz="2800" smtClean="0">
                <a:solidFill>
                  <a:schemeClr val="tx1"/>
                </a:solidFill>
              </a:rPr>
              <a:t>파일 배치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850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자카르타 </a:t>
            </a:r>
            <a:r>
              <a:rPr lang="en-US" altLang="ko-KR" sz="3600" b="1" smtClean="0">
                <a:solidFill>
                  <a:srgbClr val="C00000"/>
                </a:solidFill>
              </a:rPr>
              <a:t>DBCP API</a:t>
            </a:r>
            <a:r>
              <a:rPr lang="ko-KR" altLang="en-US" sz="3600" b="1" smtClean="0">
                <a:solidFill>
                  <a:srgbClr val="C00000"/>
                </a:solidFill>
              </a:rPr>
              <a:t>를 이용한 커넥션 풀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자카르타 </a:t>
            </a:r>
            <a:r>
              <a:rPr lang="en-US" altLang="ko-KR" sz="4000" smtClean="0"/>
              <a:t>DBCP API</a:t>
            </a:r>
            <a:r>
              <a:rPr lang="ko-KR" altLang="en-US" sz="4000" smtClean="0"/>
              <a:t>를 이용한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커넥션 풀 사용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41176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DBCP</a:t>
            </a:r>
            <a:r>
              <a:rPr lang="ko-KR" altLang="en-US" sz="3200" smtClean="0">
                <a:solidFill>
                  <a:schemeClr val="tx1"/>
                </a:solidFill>
              </a:rPr>
              <a:t>에 관한 정보 설정 </a:t>
            </a:r>
            <a:r>
              <a:rPr lang="en-US" altLang="ko-KR" sz="3200" smtClean="0">
                <a:solidFill>
                  <a:schemeClr val="tx1"/>
                </a:solidFill>
              </a:rPr>
              <a:t>- server.xml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설정할 </a:t>
            </a:r>
            <a:r>
              <a:rPr lang="ko-KR" altLang="en-US" sz="2800" smtClean="0">
                <a:solidFill>
                  <a:schemeClr val="tx1"/>
                </a:solidFill>
              </a:rPr>
              <a:t>내용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&lt;Resource name="jdbc/jsptest“  auth="Container"</a:t>
            </a:r>
          </a:p>
          <a:p>
            <a:pPr marL="809625" lvl="3" indent="-266700" fontAlgn="base">
              <a:buNone/>
            </a:pPr>
            <a:r>
              <a:rPr lang="en-US" altLang="ko-KR" sz="2000" spc="-70" smtClean="0">
                <a:solidFill>
                  <a:schemeClr val="tx1"/>
                </a:solidFill>
              </a:rPr>
              <a:t>type="javax.sql.DataSource“ driverClassName="com.mysql.jdbc.Driver"</a:t>
            </a:r>
            <a:r>
              <a:rPr lang="en-US" altLang="ko-KR" sz="2000" smtClean="0">
                <a:solidFill>
                  <a:schemeClr val="tx1"/>
                </a:solidFill>
              </a:rPr>
              <a:t> </a:t>
            </a:r>
          </a:p>
          <a:p>
            <a:pPr marL="809625" lvl="3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username="jspid“ password="jsppass"</a:t>
            </a:r>
          </a:p>
          <a:p>
            <a:pPr marL="809625" lvl="3" indent="-266700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url="jdbc:mysql://localhost:3306/jsptest“ maxWait="5000“ </a:t>
            </a:r>
            <a:r>
              <a:rPr lang="en-US" altLang="ko-KR" sz="2000" smtClean="0">
                <a:solidFill>
                  <a:schemeClr val="tx1"/>
                </a:solidFill>
              </a:rPr>
              <a:t>/&gt;</a:t>
            </a:r>
          </a:p>
          <a:p>
            <a:pPr marL="809625" lvl="3" indent="-266700" fontAlgn="base">
              <a:buNone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설정할 파일의 위치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실제 서비스 환경</a:t>
            </a:r>
            <a:r>
              <a:rPr lang="en-US" altLang="ko-KR" sz="2400" smtClean="0">
                <a:solidFill>
                  <a:schemeClr val="tx1"/>
                </a:solidFill>
              </a:rPr>
              <a:t>(</a:t>
            </a:r>
            <a:r>
              <a:rPr lang="ko-KR" altLang="en-US" sz="2400" smtClean="0">
                <a:solidFill>
                  <a:schemeClr val="tx1"/>
                </a:solidFill>
              </a:rPr>
              <a:t>톰캣홈</a:t>
            </a:r>
            <a:r>
              <a:rPr lang="en-US" altLang="ko-KR" sz="2400" smtClean="0">
                <a:solidFill>
                  <a:schemeClr val="tx1"/>
                </a:solidFill>
              </a:rPr>
              <a:t>\conf)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Wingdings 2" pitchFamily="18" charset="2"/>
              <a:buChar char="¢"/>
            </a:pPr>
            <a:r>
              <a:rPr lang="ko-KR" altLang="en-US" sz="2400" smtClean="0">
                <a:solidFill>
                  <a:schemeClr val="tx1"/>
                </a:solidFill>
              </a:rPr>
              <a:t>이클립스 </a:t>
            </a:r>
            <a:r>
              <a:rPr lang="ko-KR" altLang="en-US" sz="2400" smtClean="0">
                <a:solidFill>
                  <a:schemeClr val="tx1"/>
                </a:solidFill>
              </a:rPr>
              <a:t>가상 환경</a:t>
            </a:r>
            <a:r>
              <a:rPr lang="en-US" altLang="ko-KR" sz="2400" smtClean="0">
                <a:solidFill>
                  <a:schemeClr val="tx1"/>
                </a:solidFill>
              </a:rPr>
              <a:t>([Project Explorer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뷰의 </a:t>
            </a:r>
            <a:r>
              <a:rPr lang="en-US" altLang="ko-KR" sz="2400" smtClean="0">
                <a:solidFill>
                  <a:schemeClr val="tx1"/>
                </a:solidFill>
              </a:rPr>
              <a:t>[Servers]-[Tomcat v8.0 Server </a:t>
            </a:r>
            <a:r>
              <a:rPr lang="en-US" altLang="ko-KR" smtClean="0">
                <a:solidFill>
                  <a:schemeClr val="tx1"/>
                </a:solidFill>
              </a:rPr>
              <a:t>~])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850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자카르타 </a:t>
            </a:r>
            <a:r>
              <a:rPr lang="en-US" altLang="ko-KR" sz="3600" b="1" smtClean="0">
                <a:solidFill>
                  <a:srgbClr val="C00000"/>
                </a:solidFill>
              </a:rPr>
              <a:t>DBCP API</a:t>
            </a:r>
            <a:r>
              <a:rPr lang="ko-KR" altLang="en-US" sz="3600" b="1" smtClean="0">
                <a:solidFill>
                  <a:srgbClr val="C00000"/>
                </a:solidFill>
              </a:rPr>
              <a:t>를 이용한 커넥션 풀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smtClean="0"/>
              <a:t>자카르타 </a:t>
            </a:r>
            <a:r>
              <a:rPr lang="en-US" altLang="ko-KR" sz="4000" smtClean="0"/>
              <a:t>DBCP API</a:t>
            </a:r>
            <a:r>
              <a:rPr lang="ko-KR" altLang="en-US" sz="4000" smtClean="0"/>
              <a:t>를 이용한 </a:t>
            </a:r>
            <a:r>
              <a:rPr lang="en-US" altLang="ko-KR" sz="4000" smtClean="0"/>
              <a:t/>
            </a:r>
            <a:br>
              <a:rPr lang="en-US" altLang="ko-KR" sz="4000" smtClean="0"/>
            </a:br>
            <a:r>
              <a:rPr lang="ko-KR" altLang="en-US" sz="4000" smtClean="0"/>
              <a:t>커넥션 풀 사용</a:t>
            </a:r>
            <a:endParaRPr lang="ko-KR" altLang="en-US" sz="4000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41176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JNDI </a:t>
            </a:r>
            <a:r>
              <a:rPr lang="ko-KR" altLang="en-US" sz="3200" smtClean="0">
                <a:solidFill>
                  <a:schemeClr val="tx1"/>
                </a:solidFill>
              </a:rPr>
              <a:t>리소스 사용 설정 </a:t>
            </a:r>
            <a:r>
              <a:rPr lang="en-US" altLang="ko-KR" sz="3200" smtClean="0">
                <a:solidFill>
                  <a:schemeClr val="tx1"/>
                </a:solidFill>
              </a:rPr>
              <a:t>- web.xml 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server.xml</a:t>
            </a:r>
            <a:r>
              <a:rPr lang="ko-KR" altLang="en-US" sz="2800" smtClean="0">
                <a:solidFill>
                  <a:schemeClr val="tx1"/>
                </a:solidFill>
              </a:rPr>
              <a:t>에 저장된 </a:t>
            </a:r>
            <a:r>
              <a:rPr lang="en-US" altLang="ko-KR" sz="2800" smtClean="0">
                <a:solidFill>
                  <a:schemeClr val="tx1"/>
                </a:solidFill>
              </a:rPr>
              <a:t>JNDI </a:t>
            </a:r>
            <a:r>
              <a:rPr lang="ko-KR" altLang="en-US" sz="2800" smtClean="0">
                <a:solidFill>
                  <a:schemeClr val="tx1"/>
                </a:solidFill>
              </a:rPr>
              <a:t>리소스를 자바빈 또는 </a:t>
            </a:r>
            <a:r>
              <a:rPr lang="en-US" altLang="ko-KR" sz="2800" smtClean="0">
                <a:solidFill>
                  <a:schemeClr val="tx1"/>
                </a:solidFill>
              </a:rPr>
              <a:t>JSP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사용하기 </a:t>
            </a:r>
            <a:r>
              <a:rPr lang="ko-KR" altLang="en-US" sz="2800" smtClean="0">
                <a:solidFill>
                  <a:schemeClr val="tx1"/>
                </a:solidFill>
              </a:rPr>
              <a:t>위해 </a:t>
            </a:r>
            <a:r>
              <a:rPr lang="ko-KR" altLang="en-US" sz="2800" smtClean="0">
                <a:solidFill>
                  <a:schemeClr val="tx1"/>
                </a:solidFill>
              </a:rPr>
              <a:t>설정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설정할 내용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&lt;resource-ref&gt; 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&lt;description&gt;jsptest db&lt;/description&gt; 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&lt;res-ref-name&gt;jdbc/jsptest&lt;/res-ref-name&gt; 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&lt;res-type&gt;javax.sql.DataSource&lt;/res-type&gt; 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&lt;res-auth&gt;Container&lt;/res-auth&gt; 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&lt;/resource-ref&gt; 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850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자카르타 </a:t>
            </a:r>
            <a:r>
              <a:rPr lang="en-US" altLang="ko-KR" sz="3600" b="1" smtClean="0">
                <a:solidFill>
                  <a:srgbClr val="C00000"/>
                </a:solidFill>
              </a:rPr>
              <a:t>DBCP API</a:t>
            </a:r>
            <a:r>
              <a:rPr lang="ko-KR" altLang="en-US" sz="3600" b="1" smtClean="0">
                <a:solidFill>
                  <a:srgbClr val="C00000"/>
                </a:solidFill>
              </a:rPr>
              <a:t>를 이용한 커넥션 풀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4000" dirty="0" smtClean="0"/>
              <a:t>자카르타 </a:t>
            </a:r>
            <a:r>
              <a:rPr lang="en-US" altLang="ko-KR" sz="4000" dirty="0" smtClean="0"/>
              <a:t>DBCP API</a:t>
            </a:r>
            <a:r>
              <a:rPr lang="ko-KR" altLang="en-US" sz="4000" dirty="0" smtClean="0"/>
              <a:t>를 이용한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커넥션 풀 사용</a:t>
            </a:r>
          </a:p>
        </p:txBody>
      </p:sp>
      <p:grpSp>
        <p:nvGrpSpPr>
          <p:cNvPr id="3" name="그룹 5"/>
          <p:cNvGrpSpPr/>
          <p:nvPr/>
        </p:nvGrpSpPr>
        <p:grpSpPr>
          <a:xfrm>
            <a:off x="2411760" y="97582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dirty="0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 dirty="0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dirty="0" smtClean="0">
                <a:solidFill>
                  <a:schemeClr val="tx1"/>
                </a:solidFill>
              </a:rPr>
              <a:t>JSP</a:t>
            </a:r>
            <a:r>
              <a:rPr lang="ko-KR" altLang="en-US" sz="3200" dirty="0" smtClean="0">
                <a:solidFill>
                  <a:schemeClr val="tx1"/>
                </a:solidFill>
              </a:rPr>
              <a:t>페이지 또는 </a:t>
            </a:r>
            <a:r>
              <a:rPr lang="ko-KR" altLang="en-US" sz="3200" dirty="0" err="1" smtClean="0">
                <a:solidFill>
                  <a:schemeClr val="tx1"/>
                </a:solidFill>
              </a:rPr>
              <a:t>자바빈에서</a:t>
            </a:r>
            <a:r>
              <a:rPr lang="ko-KR" altLang="en-US" sz="3200" smtClean="0">
                <a:solidFill>
                  <a:schemeClr val="tx1"/>
                </a:solidFill>
              </a:rPr>
              <a:t> 커넥션 풀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추가할 </a:t>
            </a:r>
            <a:r>
              <a:rPr lang="ko-KR" altLang="en-US" sz="2800" smtClean="0">
                <a:solidFill>
                  <a:schemeClr val="tx1"/>
                </a:solidFill>
              </a:rPr>
              <a:t>코드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lnSpc>
                <a:spcPct val="150000"/>
              </a:lnSpc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Context initCtx = new InitialContext(); </a:t>
            </a:r>
          </a:p>
          <a:p>
            <a:pPr marL="809625" lvl="3" indent="-266700" fontAlgn="base">
              <a:lnSpc>
                <a:spcPct val="150000"/>
              </a:lnSpc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Context envCtx = (Context) initCtx.lookup("java:comp/env"); </a:t>
            </a:r>
          </a:p>
          <a:p>
            <a:pPr marL="809625" lvl="3" indent="-266700" fontAlgn="base">
              <a:lnSpc>
                <a:spcPct val="150000"/>
              </a:lnSpc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DataSource ds = (DataSource)envCtx.lookup("jdbc/jsptest"); </a:t>
            </a:r>
          </a:p>
          <a:p>
            <a:pPr marL="809625" lvl="3" indent="-266700" fontAlgn="base">
              <a:lnSpc>
                <a:spcPct val="150000"/>
              </a:lnSpc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Connection conn = </a:t>
            </a:r>
            <a:r>
              <a:rPr lang="en-US" altLang="ko-KR" sz="2200" smtClean="0">
                <a:solidFill>
                  <a:schemeClr val="tx1"/>
                </a:solidFill>
              </a:rPr>
              <a:t>ds.getConnection</a:t>
            </a:r>
            <a:r>
              <a:rPr lang="en-US" altLang="ko-KR" sz="2200" smtClean="0">
                <a:solidFill>
                  <a:schemeClr val="tx1"/>
                </a:solidFill>
              </a:rPr>
              <a:t>();</a:t>
            </a:r>
          </a:p>
          <a:p>
            <a:pPr marL="809625" lvl="3" indent="-266700" fontAlgn="base">
              <a:lnSpc>
                <a:spcPct val="150000"/>
              </a:lnSpc>
              <a:buNone/>
            </a:pPr>
            <a:endParaRPr lang="en-US" altLang="ko-KR" sz="2200" smtClean="0">
              <a:solidFill>
                <a:schemeClr val="tx1"/>
              </a:solidFill>
            </a:endParaRPr>
          </a:p>
          <a:p>
            <a:pPr marL="809625" lvl="3" indent="-266700" fontAlgn="base">
              <a:lnSpc>
                <a:spcPct val="150000"/>
              </a:lnSpc>
              <a:buNone/>
            </a:pPr>
            <a:endParaRPr lang="en-US" altLang="ko-KR" sz="22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115" y="1268760"/>
            <a:ext cx="850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자카르타 </a:t>
            </a:r>
            <a:r>
              <a:rPr lang="en-US" altLang="ko-KR" sz="3600" b="1" smtClean="0">
                <a:solidFill>
                  <a:srgbClr val="C00000"/>
                </a:solidFill>
              </a:rPr>
              <a:t>DBCP API</a:t>
            </a:r>
            <a:r>
              <a:rPr lang="ko-KR" altLang="en-US" sz="3600" b="1" smtClean="0">
                <a:solidFill>
                  <a:srgbClr val="C00000"/>
                </a:solidFill>
              </a:rPr>
              <a:t>를 이용한 커넥션 풀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트랜잭션은 여러 단계의 작업을 하나로 </a:t>
            </a:r>
            <a:r>
              <a:rPr lang="ko-KR" altLang="en-US" sz="3600" smtClean="0">
                <a:solidFill>
                  <a:schemeClr val="tx1"/>
                </a:solidFill>
              </a:rPr>
              <a:t>처리하는 </a:t>
            </a:r>
            <a:r>
              <a:rPr lang="ko-KR" altLang="en-US" sz="3600" smtClean="0">
                <a:solidFill>
                  <a:schemeClr val="tx1"/>
                </a:solidFill>
              </a:rPr>
              <a:t>것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pc="-50" smtClean="0">
                <a:solidFill>
                  <a:schemeClr val="tx1"/>
                </a:solidFill>
              </a:rPr>
              <a:t>하나로 인식된 작업이 모두 성공적으로</a:t>
            </a:r>
            <a:r>
              <a:rPr lang="ko-KR" altLang="en-US" sz="3600" smtClean="0">
                <a:solidFill>
                  <a:schemeClr val="tx1"/>
                </a:solidFill>
              </a:rPr>
              <a:t> 끝나면 </a:t>
            </a:r>
            <a:r>
              <a:rPr lang="en-US" altLang="ko-KR" sz="3600" smtClean="0">
                <a:solidFill>
                  <a:schemeClr val="tx1"/>
                </a:solidFill>
              </a:rPr>
              <a:t>commit</a:t>
            </a:r>
            <a:r>
              <a:rPr lang="ko-KR" altLang="en-US" sz="3600" smtClean="0">
                <a:solidFill>
                  <a:schemeClr val="tx1"/>
                </a:solidFill>
              </a:rPr>
              <a:t>이 되고</a:t>
            </a:r>
            <a:r>
              <a:rPr lang="en-US" altLang="ko-KR" sz="3600" smtClean="0">
                <a:solidFill>
                  <a:schemeClr val="tx1"/>
                </a:solidFill>
              </a:rPr>
              <a:t>, </a:t>
            </a:r>
            <a:r>
              <a:rPr lang="ko-KR" altLang="en-US" sz="3600" smtClean="0">
                <a:solidFill>
                  <a:schemeClr val="tx1"/>
                </a:solidFill>
              </a:rPr>
              <a:t>하나라도 문제가 발생하면 </a:t>
            </a:r>
            <a:r>
              <a:rPr lang="en-US" altLang="ko-KR" sz="3600" smtClean="0">
                <a:solidFill>
                  <a:schemeClr val="tx1"/>
                </a:solidFill>
              </a:rPr>
              <a:t>rollback</a:t>
            </a:r>
            <a:r>
              <a:rPr lang="ko-KR" altLang="en-US" sz="3600" smtClean="0">
                <a:solidFill>
                  <a:schemeClr val="tx1"/>
                </a:solidFill>
              </a:rPr>
              <a:t>되어서 작업을 수행하기 전 단계로 모든 </a:t>
            </a:r>
            <a:r>
              <a:rPr lang="ko-KR" altLang="en-US" sz="3600" smtClean="0">
                <a:solidFill>
                  <a:schemeClr val="tx1"/>
                </a:solidFill>
              </a:rPr>
              <a:t>과정이 </a:t>
            </a:r>
            <a:r>
              <a:rPr lang="ko-KR" altLang="en-US" sz="3600" smtClean="0">
                <a:solidFill>
                  <a:schemeClr val="tx1"/>
                </a:solidFill>
              </a:rPr>
              <a:t>회수</a:t>
            </a:r>
            <a:endParaRPr lang="en-US" altLang="ko-KR" sz="36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트랜잭션 처리</a:t>
            </a:r>
            <a:endParaRPr lang="ko-KR" altLang="en-US" dirty="0" smtClean="0"/>
          </a:p>
        </p:txBody>
      </p:sp>
      <p:grpSp>
        <p:nvGrpSpPr>
          <p:cNvPr id="13" name="그룹 5"/>
          <p:cNvGrpSpPr/>
          <p:nvPr/>
        </p:nvGrpSpPr>
        <p:grpSpPr>
          <a:xfrm>
            <a:off x="4716096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JSP</a:t>
            </a:r>
            <a:r>
              <a:rPr lang="ko-KR" altLang="en-US" sz="3600" smtClean="0">
                <a:solidFill>
                  <a:schemeClr val="tx1"/>
                </a:solidFill>
              </a:rPr>
              <a:t>에서 제공하는 트랜잭션 처리에 메소드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commit():</a:t>
            </a:r>
            <a:r>
              <a:rPr lang="ko-KR" altLang="en-US" sz="3200" smtClean="0">
                <a:solidFill>
                  <a:schemeClr val="tx1"/>
                </a:solidFill>
              </a:rPr>
              <a:t> 트랜잭션의 </a:t>
            </a:r>
            <a:r>
              <a:rPr lang="en-US" altLang="ko-KR" sz="3200" smtClean="0">
                <a:solidFill>
                  <a:schemeClr val="tx1"/>
                </a:solidFill>
              </a:rPr>
              <a:t>commit</a:t>
            </a:r>
            <a:r>
              <a:rPr lang="ko-KR" altLang="en-US" sz="3200" smtClean="0">
                <a:solidFill>
                  <a:schemeClr val="tx1"/>
                </a:solidFill>
              </a:rPr>
              <a:t>을 수행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rollback() :</a:t>
            </a:r>
            <a:r>
              <a:rPr lang="ko-KR" altLang="en-US" sz="3200" smtClean="0">
                <a:solidFill>
                  <a:schemeClr val="tx1"/>
                </a:solidFill>
              </a:rPr>
              <a:t> 트랜잭션의 </a:t>
            </a:r>
            <a:r>
              <a:rPr lang="en-US" altLang="ko-KR" sz="3200" smtClean="0">
                <a:solidFill>
                  <a:schemeClr val="tx1"/>
                </a:solidFill>
              </a:rPr>
              <a:t>rollback</a:t>
            </a:r>
            <a:r>
              <a:rPr lang="ko-KR" altLang="en-US" sz="3200" smtClean="0">
                <a:solidFill>
                  <a:schemeClr val="tx1"/>
                </a:solidFill>
              </a:rPr>
              <a:t>을 </a:t>
            </a:r>
            <a:r>
              <a:rPr lang="ko-KR" altLang="en-US" sz="3200" smtClean="0">
                <a:solidFill>
                  <a:schemeClr val="tx1"/>
                </a:solidFill>
              </a:rPr>
              <a:t>수행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JSP</a:t>
            </a:r>
            <a:r>
              <a:rPr lang="ko-KR" altLang="en-US" sz="3600" smtClean="0">
                <a:solidFill>
                  <a:schemeClr val="tx1"/>
                </a:solidFill>
              </a:rPr>
              <a:t>는 오토커밋</a:t>
            </a:r>
            <a:r>
              <a:rPr lang="en-US" altLang="ko-KR" sz="3600" smtClean="0">
                <a:solidFill>
                  <a:schemeClr val="tx1"/>
                </a:solidFill>
              </a:rPr>
              <a:t>(Autocommit)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트랜잭션을 처리할 때는 오토커밋을 해제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en-US" altLang="ko-KR" sz="2800" smtClean="0">
                <a:solidFill>
                  <a:schemeClr val="tx1"/>
                </a:solidFill>
              </a:rPr>
              <a:t>setAutoCommit(false);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트랜잭션 처리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4716096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사용 예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80975" lvl="1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conn.setAutoCommit(false);</a:t>
            </a:r>
          </a:p>
          <a:p>
            <a:pPr marL="180975"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</a:t>
            </a:r>
            <a:r>
              <a:rPr lang="ko-KR" altLang="en-US" sz="2400" smtClean="0">
                <a:solidFill>
                  <a:schemeClr val="tx1"/>
                </a:solidFill>
              </a:rPr>
              <a:t>생략</a:t>
            </a:r>
          </a:p>
          <a:p>
            <a:pPr marL="180975" lvl="1" fontAlgn="base">
              <a:buNone/>
            </a:pPr>
            <a:r>
              <a:rPr lang="ko-KR" altLang="en-US" sz="2400" smtClean="0">
                <a:solidFill>
                  <a:schemeClr val="tx1"/>
                </a:solidFill>
              </a:rPr>
              <a:t>    </a:t>
            </a:r>
            <a:r>
              <a:rPr lang="en-US" altLang="ko-KR" sz="2400" smtClean="0">
                <a:solidFill>
                  <a:schemeClr val="tx1"/>
                </a:solidFill>
              </a:rPr>
              <a:t>sql = "insert into buy (buy_id, buyer, book_id, book_title, buy_price, buy_count,";</a:t>
            </a:r>
          </a:p>
          <a:p>
            <a:pPr marL="180975"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sql += "book_image, buy_date, account, deliveryName, deliveryTel, deliveryAddress)";</a:t>
            </a:r>
          </a:p>
          <a:p>
            <a:pPr marL="180975"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</a:t>
            </a:r>
            <a:r>
              <a:rPr lang="en-US" altLang="ko-KR" sz="2400" b="1" smtClean="0">
                <a:solidFill>
                  <a:schemeClr val="tx1"/>
                </a:solidFill>
              </a:rPr>
              <a:t>pstmt.executeUpdate();</a:t>
            </a:r>
          </a:p>
          <a:p>
            <a:pPr marL="180975"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</a:t>
            </a:r>
            <a:r>
              <a:rPr lang="ko-KR" altLang="en-US" sz="2400" smtClean="0">
                <a:solidFill>
                  <a:schemeClr val="tx1"/>
                </a:solidFill>
              </a:rPr>
              <a:t>생략</a:t>
            </a:r>
            <a:endParaRPr lang="ko-KR" altLang="en-US" sz="240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트랜잭션 처리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4716096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DBMS </a:t>
            </a:r>
            <a:r>
              <a:rPr lang="ko-KR" altLang="en-US" sz="3200" smtClean="0">
                <a:solidFill>
                  <a:schemeClr val="tx1"/>
                </a:solidFill>
              </a:rPr>
              <a:t>설치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MySQL </a:t>
            </a:r>
            <a:r>
              <a:rPr lang="ko-KR" altLang="en-US" sz="2800" smtClean="0">
                <a:solidFill>
                  <a:schemeClr val="tx1"/>
                </a:solidFill>
              </a:rPr>
              <a:t>다운로드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http://dev.mysql.com/downloads/</a:t>
            </a:r>
          </a:p>
          <a:p>
            <a:pPr marL="809625" lvl="3" indent="-2667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설치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다운로드 받은 </a:t>
            </a:r>
            <a:r>
              <a:rPr lang="en-US" altLang="ko-KR" sz="2400" smtClean="0">
                <a:solidFill>
                  <a:schemeClr val="tx1"/>
                </a:solidFill>
              </a:rPr>
              <a:t>mysql-</a:t>
            </a:r>
            <a:r>
              <a:rPr lang="ko-KR" altLang="en-US" sz="2400" smtClean="0">
                <a:solidFill>
                  <a:schemeClr val="tx1"/>
                </a:solidFill>
              </a:rPr>
              <a:t>버전</a:t>
            </a:r>
            <a:r>
              <a:rPr lang="en-US" altLang="ko-KR" sz="2400" smtClean="0">
                <a:solidFill>
                  <a:schemeClr val="tx1"/>
                </a:solidFill>
              </a:rPr>
              <a:t>-win32.msi </a:t>
            </a:r>
            <a:r>
              <a:rPr lang="ko-KR" altLang="en-US" sz="2400" smtClean="0">
                <a:solidFill>
                  <a:schemeClr val="tx1"/>
                </a:solidFill>
              </a:rPr>
              <a:t>파일을 마우스 오른쪽 버튼을 눌러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ko-KR" altLang="en-US" sz="2400" smtClean="0">
                <a:solidFill>
                  <a:schemeClr val="tx1"/>
                </a:solidFill>
              </a:rPr>
              <a:t>설치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메뉴를 선택해서 설치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기본값을 그대로 사용하고 </a:t>
            </a:r>
            <a:r>
              <a:rPr lang="en-US" altLang="ko-KR" sz="2400" smtClean="0">
                <a:solidFill>
                  <a:schemeClr val="tx1"/>
                </a:solidFill>
              </a:rPr>
              <a:t>[Next] </a:t>
            </a:r>
            <a:r>
              <a:rPr lang="ko-KR" altLang="en-US" sz="2400" smtClean="0">
                <a:solidFill>
                  <a:schemeClr val="tx1"/>
                </a:solidFill>
              </a:rPr>
              <a:t>버튼을 눌러 설치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18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DBMS </a:t>
            </a:r>
            <a:r>
              <a:rPr lang="ko-KR" altLang="en-US" sz="3600" b="1" smtClean="0">
                <a:solidFill>
                  <a:srgbClr val="C00000"/>
                </a:solidFill>
              </a:rPr>
              <a:t>설치 및 데이터베이스 생성하기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사용 예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180975" lvl="1" fontAlgn="base">
              <a:buNone/>
            </a:pPr>
            <a:r>
              <a:rPr lang="ko-KR" altLang="en-US" sz="2400" smtClean="0">
                <a:solidFill>
                  <a:schemeClr val="tx1"/>
                </a:solidFill>
              </a:rPr>
              <a:t>생략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180975" lvl="1" fontAlgn="base">
              <a:buNone/>
            </a:pPr>
            <a:r>
              <a:rPr lang="ko-KR" altLang="en-US" sz="2400" smtClean="0">
                <a:solidFill>
                  <a:schemeClr val="tx1"/>
                </a:solidFill>
              </a:rPr>
              <a:t>   </a:t>
            </a:r>
            <a:r>
              <a:rPr lang="en-US" altLang="ko-KR" sz="2400" smtClean="0">
                <a:solidFill>
                  <a:schemeClr val="tx1"/>
                </a:solidFill>
              </a:rPr>
              <a:t>pstmt = conn.prepareStatement(</a:t>
            </a:r>
          </a:p>
          <a:p>
            <a:pPr marL="180975"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    "delete from cart where buyer=?");</a:t>
            </a:r>
          </a:p>
          <a:p>
            <a:pPr marL="180975"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pstmt.setString(1, id);</a:t>
            </a:r>
          </a:p>
          <a:p>
            <a:pPr marL="180975" lvl="1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   pstmt.executeUpdate();</a:t>
            </a:r>
          </a:p>
          <a:p>
            <a:pPr marL="180975" lvl="1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</a:t>
            </a:r>
            <a:r>
              <a:rPr lang="en-US" altLang="ko-KR" sz="2400" b="1" smtClean="0">
                <a:solidFill>
                  <a:schemeClr val="tx1"/>
                </a:solidFill>
              </a:rPr>
              <a:t>conn.commit();</a:t>
            </a:r>
          </a:p>
          <a:p>
            <a:pPr marL="180975" lvl="1" fontAlgn="base">
              <a:buNone/>
            </a:pPr>
            <a:r>
              <a:rPr lang="en-US" altLang="ko-KR" sz="2400" b="1" smtClean="0">
                <a:solidFill>
                  <a:schemeClr val="tx1"/>
                </a:solidFill>
              </a:rPr>
              <a:t>   conn.setAutoCommit(true);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트랜잭션 처리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4716096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정보통신망 이용촉진 및 정보보호 등에 관한 법률</a:t>
            </a:r>
            <a:r>
              <a:rPr lang="en-US" altLang="ko-KR" sz="3200" smtClean="0">
                <a:solidFill>
                  <a:schemeClr val="tx1"/>
                </a:solidFill>
              </a:rPr>
              <a:t>(</a:t>
            </a:r>
            <a:r>
              <a:rPr lang="ko-KR" altLang="en-US" sz="3200" smtClean="0">
                <a:solidFill>
                  <a:schemeClr val="tx1"/>
                </a:solidFill>
              </a:rPr>
              <a:t>이하 정보통신망법</a:t>
            </a:r>
            <a:r>
              <a:rPr lang="en-US" altLang="ko-KR" sz="3200" smtClean="0">
                <a:solidFill>
                  <a:schemeClr val="tx1"/>
                </a:solidFill>
              </a:rPr>
              <a:t>), </a:t>
            </a:r>
            <a:r>
              <a:rPr lang="ko-KR" altLang="en-US" sz="3200" smtClean="0">
                <a:solidFill>
                  <a:schemeClr val="tx1"/>
                </a:solidFill>
              </a:rPr>
              <a:t>개인정보보호 등에서는 인터넷에서 사용되는 정보를 보호하기 위해 암호화 기술을 </a:t>
            </a:r>
            <a:r>
              <a:rPr lang="ko-KR" altLang="en-US" sz="3200" smtClean="0">
                <a:solidFill>
                  <a:schemeClr val="tx1"/>
                </a:solidFill>
              </a:rPr>
              <a:t>사용하도록 </a:t>
            </a:r>
            <a:r>
              <a:rPr lang="ko-KR" altLang="en-US" sz="3200" smtClean="0">
                <a:solidFill>
                  <a:schemeClr val="tx1"/>
                </a:solidFill>
              </a:rPr>
              <a:t>함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개요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암호화가 필요한 정보의 종류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10977" y="3356992"/>
          <a:ext cx="8100000" cy="2938209"/>
        </p:xfrm>
        <a:graphic>
          <a:graphicData uri="http://schemas.openxmlformats.org/drawingml/2006/table">
            <a:tbl>
              <a:tblPr/>
              <a:tblGrid>
                <a:gridCol w="1929642"/>
                <a:gridCol w="3182896"/>
                <a:gridCol w="843960"/>
                <a:gridCol w="2143502"/>
              </a:tblGrid>
              <a:tr h="868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종류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해당 정보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44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암호화된 정보를 다시 복호화 할 수 없는 정보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정보를 입력한 당사자를 제외한 누구도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관리자 포함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암호화된 정보가 원래 무엇인지 알 수 </a:t>
                      </a:r>
                      <a:r>
                        <a:rPr lang="ko-KR" altLang="en-US" sz="1400" kern="0" spc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없어야 하는 정보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해시함수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4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40" baseline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암호화된 정보를 다시 복호화 할 수 있는 정보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정보를 저장할 때는 암호화되고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사용 시에는 복호화가 가능해 원래의 정보를 알 수 있는 정보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블록암호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바이오정보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주민등록번호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신용카드번호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계좌번호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여권번호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운전면허번호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외국인등록번호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해시 함수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암호화된 정보를 다시 복호화 할 수 없는 </a:t>
            </a:r>
            <a:r>
              <a:rPr lang="ko-KR" altLang="en-US" sz="3200" smtClean="0">
                <a:solidFill>
                  <a:schemeClr val="tx1"/>
                </a:solidFill>
              </a:rPr>
              <a:t>정보들은 </a:t>
            </a:r>
            <a:r>
              <a:rPr lang="ko-KR" altLang="en-US" sz="3200" smtClean="0">
                <a:solidFill>
                  <a:schemeClr val="tx1"/>
                </a:solidFill>
              </a:rPr>
              <a:t>해시 함수 </a:t>
            </a:r>
            <a:r>
              <a:rPr lang="ko-KR" altLang="en-US" sz="3200" smtClean="0">
                <a:solidFill>
                  <a:schemeClr val="tx1"/>
                </a:solidFill>
              </a:rPr>
              <a:t>알고리즘을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해시 함수를 사용해서 비밀번호를 입력하면 암호 값을 생성할 수 있으나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암호 값을 갖고 원래의 비밀번호를 알 </a:t>
            </a:r>
            <a:r>
              <a:rPr lang="ko-KR" altLang="en-US" sz="2800" smtClean="0">
                <a:solidFill>
                  <a:schemeClr val="tx1"/>
                </a:solidFill>
              </a:rPr>
              <a:t>수 </a:t>
            </a:r>
            <a:r>
              <a:rPr lang="ko-KR" altLang="en-US" sz="2800" smtClean="0">
                <a:solidFill>
                  <a:schemeClr val="tx1"/>
                </a:solidFill>
              </a:rPr>
              <a:t>없음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해시 함수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75" y="3482305"/>
            <a:ext cx="7332663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332030" y="6206767"/>
            <a:ext cx="4480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ko-KR" altLang="en-US" sz="2000" smtClean="0"/>
              <a:t>해시 함수를 사용한 암호화의 특징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해시 함수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해시 함수를 </a:t>
            </a:r>
            <a:r>
              <a:rPr lang="ko-KR" altLang="en-US" sz="3200" smtClean="0">
                <a:solidFill>
                  <a:schemeClr val="tx1"/>
                </a:solidFill>
              </a:rPr>
              <a:t>사용한 </a:t>
            </a:r>
            <a:r>
              <a:rPr lang="ko-KR" altLang="en-US" sz="3200" smtClean="0">
                <a:solidFill>
                  <a:schemeClr val="tx1"/>
                </a:solidFill>
              </a:rPr>
              <a:t>암호화 </a:t>
            </a:r>
            <a:r>
              <a:rPr lang="ko-KR" altLang="en-US" sz="3200" smtClean="0">
                <a:solidFill>
                  <a:schemeClr val="tx1"/>
                </a:solidFill>
              </a:rPr>
              <a:t>원리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해시 함수에서 </a:t>
            </a:r>
            <a:r>
              <a:rPr lang="ko-KR" altLang="en-US" sz="2800" smtClean="0">
                <a:solidFill>
                  <a:schemeClr val="tx1"/>
                </a:solidFill>
              </a:rPr>
              <a:t>암호의 생성은 원래의 데이터에 </a:t>
            </a:r>
            <a:r>
              <a:rPr lang="en-US" altLang="ko-KR" sz="2800" smtClean="0">
                <a:solidFill>
                  <a:schemeClr val="tx1"/>
                </a:solidFill>
              </a:rPr>
              <a:t>salt</a:t>
            </a:r>
            <a:r>
              <a:rPr lang="ko-KR" altLang="en-US" sz="2800" smtClean="0">
                <a:solidFill>
                  <a:schemeClr val="tx1"/>
                </a:solidFill>
              </a:rPr>
              <a:t>라는 비밀 값을 </a:t>
            </a:r>
            <a:r>
              <a:rPr lang="ko-KR" altLang="en-US" sz="2800" smtClean="0">
                <a:solidFill>
                  <a:schemeClr val="tx1"/>
                </a:solidFill>
              </a:rPr>
              <a:t>추가해서 </a:t>
            </a:r>
            <a:r>
              <a:rPr lang="ko-KR" altLang="en-US" sz="2800" smtClean="0">
                <a:solidFill>
                  <a:schemeClr val="tx1"/>
                </a:solidFill>
              </a:rPr>
              <a:t>함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해시 함수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해시 함수를 </a:t>
            </a:r>
            <a:r>
              <a:rPr lang="ko-KR" altLang="en-US" sz="3200" smtClean="0">
                <a:solidFill>
                  <a:schemeClr val="tx1"/>
                </a:solidFill>
              </a:rPr>
              <a:t>사용한 </a:t>
            </a:r>
            <a:r>
              <a:rPr lang="ko-KR" altLang="en-US" sz="3200" smtClean="0">
                <a:solidFill>
                  <a:schemeClr val="tx1"/>
                </a:solidFill>
              </a:rPr>
              <a:t>암호화 </a:t>
            </a:r>
            <a:r>
              <a:rPr lang="ko-KR" altLang="en-US" sz="3200" smtClean="0">
                <a:solidFill>
                  <a:schemeClr val="tx1"/>
                </a:solidFill>
              </a:rPr>
              <a:t>원리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2635" y="3645024"/>
            <a:ext cx="2880000" cy="24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460270" y="6206767"/>
            <a:ext cx="4224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ko-KR" altLang="en-US" sz="2000" smtClean="0"/>
              <a:t>해시 함수를 사용한 암호화 원리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해시 함수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여러 종류의 암호 메커니즘을 겹쳐 쓰는 </a:t>
            </a:r>
            <a:r>
              <a:rPr lang="ko-KR" altLang="en-US" sz="3200" smtClean="0">
                <a:solidFill>
                  <a:schemeClr val="tx1"/>
                </a:solidFill>
              </a:rPr>
              <a:t>것이 </a:t>
            </a:r>
            <a:r>
              <a:rPr lang="ko-KR" altLang="en-US" sz="3200" smtClean="0">
                <a:solidFill>
                  <a:schemeClr val="tx1"/>
                </a:solidFill>
              </a:rPr>
              <a:t>좋음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r>
              <a:rPr lang="ko-KR" altLang="en-US" sz="2800" smtClean="0">
                <a:solidFill>
                  <a:schemeClr val="tx1"/>
                </a:solidFill>
              </a:rPr>
              <a:t>예</a:t>
            </a:r>
            <a:r>
              <a:rPr lang="en-US" altLang="ko-KR" sz="2800" smtClean="0">
                <a:solidFill>
                  <a:schemeClr val="tx1"/>
                </a:solidFill>
              </a:rPr>
              <a:t> : KISA</a:t>
            </a:r>
            <a:r>
              <a:rPr lang="ko-KR" altLang="en-US" sz="2800" smtClean="0">
                <a:solidFill>
                  <a:schemeClr val="tx1"/>
                </a:solidFill>
              </a:rPr>
              <a:t>의 </a:t>
            </a:r>
            <a:r>
              <a:rPr lang="en-US" altLang="ko-KR" sz="2800" smtClean="0">
                <a:solidFill>
                  <a:schemeClr val="tx1"/>
                </a:solidFill>
              </a:rPr>
              <a:t>SHA-256 + OpenBSD</a:t>
            </a:r>
            <a:r>
              <a:rPr lang="ko-KR" altLang="en-US" sz="2800" smtClean="0">
                <a:solidFill>
                  <a:schemeClr val="tx1"/>
                </a:solidFill>
              </a:rPr>
              <a:t>의</a:t>
            </a:r>
            <a:r>
              <a:rPr lang="en-US" altLang="ko-KR" sz="2800" smtClean="0">
                <a:solidFill>
                  <a:schemeClr val="tx1"/>
                </a:solidFill>
              </a:rPr>
              <a:t>  </a:t>
            </a:r>
            <a:r>
              <a:rPr lang="en-US" altLang="ko-KR" sz="2800" smtClean="0">
                <a:solidFill>
                  <a:schemeClr val="tx1"/>
                </a:solidFill>
              </a:rPr>
              <a:t>Bcrypt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해시 함수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여러 종류의 </a:t>
            </a:r>
            <a:r>
              <a:rPr lang="ko-KR" altLang="en-US" sz="3200" smtClean="0">
                <a:solidFill>
                  <a:schemeClr val="tx1"/>
                </a:solidFill>
              </a:rPr>
              <a:t>암호 </a:t>
            </a:r>
            <a:r>
              <a:rPr lang="ko-KR" altLang="en-US" sz="3200" smtClean="0">
                <a:solidFill>
                  <a:schemeClr val="tx1"/>
                </a:solidFill>
              </a:rPr>
              <a:t>메커니</a:t>
            </a:r>
            <a:r>
              <a:rPr lang="en-US" altLang="ko-KR" sz="3200" smtClean="0">
                <a:solidFill>
                  <a:schemeClr val="tx1"/>
                </a:solidFill>
              </a:rPr>
              <a:t/>
            </a:r>
            <a:br>
              <a:rPr lang="en-US" altLang="ko-KR" sz="3200" smtClean="0">
                <a:solidFill>
                  <a:schemeClr val="tx1"/>
                </a:solidFill>
              </a:rPr>
            </a:br>
            <a:r>
              <a:rPr lang="ko-KR" altLang="en-US" sz="3200" smtClean="0">
                <a:solidFill>
                  <a:schemeClr val="tx1"/>
                </a:solidFill>
              </a:rPr>
              <a:t>즘을 겹쳐 </a:t>
            </a:r>
            <a:r>
              <a:rPr lang="ko-KR" altLang="en-US" sz="3200" smtClean="0">
                <a:solidFill>
                  <a:schemeClr val="tx1"/>
                </a:solidFill>
              </a:rPr>
              <a:t>쓰는 </a:t>
            </a:r>
            <a:r>
              <a:rPr lang="ko-KR" altLang="en-US" sz="3200" smtClean="0">
                <a:solidFill>
                  <a:schemeClr val="tx1"/>
                </a:solidFill>
              </a:rPr>
              <a:t>것이 </a:t>
            </a:r>
            <a:r>
              <a:rPr lang="ko-KR" altLang="en-US" sz="3200" smtClean="0">
                <a:solidFill>
                  <a:schemeClr val="tx1"/>
                </a:solidFill>
              </a:rPr>
              <a:t>좋음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2204864"/>
            <a:ext cx="2987939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1187624" y="5733256"/>
            <a:ext cx="4033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mtClean="0"/>
              <a:t>SHA-256 </a:t>
            </a:r>
            <a:r>
              <a:rPr lang="ko-KR" altLang="en-US" sz="2000" smtClean="0"/>
              <a:t>해시 </a:t>
            </a:r>
            <a:r>
              <a:rPr lang="ko-KR" altLang="en-US" sz="2000" smtClean="0"/>
              <a:t>함수와 </a:t>
            </a:r>
            <a:r>
              <a:rPr lang="en-US" altLang="ko-KR" sz="2000" smtClean="0"/>
              <a:t>bcript</a:t>
            </a:r>
            <a:r>
              <a:rPr lang="ko-KR" altLang="en-US" sz="2000" smtClean="0"/>
              <a:t>를 </a:t>
            </a:r>
            <a:r>
              <a:rPr lang="ko-KR" altLang="en-US" sz="2000" smtClean="0">
                <a:solidFill>
                  <a:srgbClr val="00AEEF"/>
                </a:solidFill>
              </a:rPr>
              <a:t>▶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같이 </a:t>
            </a:r>
            <a:r>
              <a:rPr lang="ko-KR" altLang="en-US" sz="2000" smtClean="0"/>
              <a:t>사용한 암호화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블록 암호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정보에 </a:t>
            </a:r>
            <a:r>
              <a:rPr lang="ko-KR" altLang="en-US" sz="3200" smtClean="0">
                <a:solidFill>
                  <a:schemeClr val="tx1"/>
                </a:solidFill>
              </a:rPr>
              <a:t>접근 권한이 있는 사용자만 암호화 및 </a:t>
            </a:r>
            <a:r>
              <a:rPr lang="ko-KR" altLang="en-US" sz="3200" smtClean="0">
                <a:solidFill>
                  <a:schemeClr val="tx1"/>
                </a:solidFill>
              </a:rPr>
              <a:t>복호화 </a:t>
            </a:r>
            <a:r>
              <a:rPr lang="ko-KR" altLang="en-US" sz="3200" smtClean="0">
                <a:solidFill>
                  <a:schemeClr val="tx1"/>
                </a:solidFill>
              </a:rPr>
              <a:t>가능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4476" y="3933056"/>
            <a:ext cx="6840000" cy="226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460270" y="6206767"/>
            <a:ext cx="4224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ko-KR" altLang="en-US" sz="2000" smtClean="0"/>
              <a:t>일반적인 암호화 및 복호화 과정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DBMS </a:t>
            </a:r>
            <a:r>
              <a:rPr lang="ko-KR" altLang="en-US" sz="3200" smtClean="0">
                <a:solidFill>
                  <a:schemeClr val="tx1"/>
                </a:solidFill>
              </a:rPr>
              <a:t>설치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설치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[character set] </a:t>
            </a:r>
            <a:r>
              <a:rPr lang="ko-KR" altLang="en-US" sz="2400" smtClean="0">
                <a:solidFill>
                  <a:schemeClr val="tx1"/>
                </a:solidFill>
              </a:rPr>
              <a:t>설정 부분이 나오면 </a:t>
            </a:r>
            <a:r>
              <a:rPr lang="en-US" altLang="ko-KR" sz="2400" smtClean="0">
                <a:solidFill>
                  <a:schemeClr val="tx1"/>
                </a:solidFill>
              </a:rPr>
              <a:t>[Manual Select Default Character Set/ Collation] </a:t>
            </a:r>
            <a:r>
              <a:rPr lang="ko-KR" altLang="en-US" sz="2400" smtClean="0">
                <a:solidFill>
                  <a:schemeClr val="tx1"/>
                </a:solidFill>
              </a:rPr>
              <a:t>항목을 선택하고 </a:t>
            </a:r>
            <a:r>
              <a:rPr lang="en-US" altLang="ko-KR" sz="2400" spc="-30" smtClean="0">
                <a:solidFill>
                  <a:schemeClr val="tx1"/>
                </a:solidFill>
              </a:rPr>
              <a:t>[Character set] </a:t>
            </a:r>
            <a:r>
              <a:rPr lang="ko-KR" altLang="en-US" sz="2400" spc="-30" smtClean="0">
                <a:solidFill>
                  <a:schemeClr val="tx1"/>
                </a:solidFill>
              </a:rPr>
              <a:t>항목의 값을 </a:t>
            </a:r>
            <a:r>
              <a:rPr lang="en-US" altLang="ko-KR" sz="2400" spc="-30" smtClean="0">
                <a:solidFill>
                  <a:schemeClr val="tx1"/>
                </a:solidFill>
              </a:rPr>
              <a:t>[euckr]</a:t>
            </a:r>
            <a:r>
              <a:rPr lang="ko-KR" altLang="en-US" sz="2400" spc="-30" smtClean="0">
                <a:solidFill>
                  <a:schemeClr val="tx1"/>
                </a:solidFill>
              </a:rPr>
              <a:t>로 선택한 후 </a:t>
            </a:r>
            <a:r>
              <a:rPr lang="en-US" altLang="ko-KR" sz="2400" spc="-30" smtClean="0">
                <a:solidFill>
                  <a:schemeClr val="tx1"/>
                </a:solidFill>
              </a:rPr>
              <a:t>[Next]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[root </a:t>
            </a:r>
            <a:r>
              <a:rPr lang="ko-KR" altLang="en-US" sz="2400" smtClean="0">
                <a:solidFill>
                  <a:schemeClr val="tx1"/>
                </a:solidFill>
              </a:rPr>
              <a:t>계정</a:t>
            </a:r>
            <a:r>
              <a:rPr lang="en-US" altLang="ko-KR" sz="2400" smtClean="0">
                <a:solidFill>
                  <a:schemeClr val="tx1"/>
                </a:solidFill>
              </a:rPr>
              <a:t>]</a:t>
            </a:r>
            <a:r>
              <a:rPr lang="ko-KR" altLang="en-US" sz="2400" smtClean="0">
                <a:solidFill>
                  <a:schemeClr val="tx1"/>
                </a:solidFill>
              </a:rPr>
              <a:t>의 패스워드 입력부분이 나오면 패스워드를 두 번 입력한 후 </a:t>
            </a:r>
            <a:r>
              <a:rPr lang="en-US" altLang="ko-KR" sz="2400" smtClean="0">
                <a:solidFill>
                  <a:schemeClr val="tx1"/>
                </a:solidFill>
              </a:rPr>
              <a:t>[Next]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마지막에 </a:t>
            </a:r>
            <a:r>
              <a:rPr lang="en-US" altLang="ko-KR" sz="2400" smtClean="0">
                <a:solidFill>
                  <a:schemeClr val="tx1"/>
                </a:solidFill>
              </a:rPr>
              <a:t>[Execute] </a:t>
            </a:r>
            <a:r>
              <a:rPr lang="ko-KR" altLang="en-US" sz="2400" smtClean="0">
                <a:solidFill>
                  <a:schemeClr val="tx1"/>
                </a:solidFill>
              </a:rPr>
              <a:t>버튼을 클릭하면 서비스가 시작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18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DBMS </a:t>
            </a:r>
            <a:r>
              <a:rPr lang="ko-KR" altLang="en-US" sz="3600" b="1" smtClean="0">
                <a:solidFill>
                  <a:srgbClr val="C00000"/>
                </a:solidFill>
              </a:rPr>
              <a:t>설치 및 데이터베이스 생성하기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블록 암호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사용 </a:t>
            </a:r>
            <a:r>
              <a:rPr lang="ko-KR" altLang="en-US" sz="3200" smtClean="0">
                <a:solidFill>
                  <a:schemeClr val="tx1"/>
                </a:solidFill>
              </a:rPr>
              <a:t>예</a:t>
            </a:r>
            <a:r>
              <a:rPr lang="en-US" altLang="ko-KR" sz="3200" smtClean="0">
                <a:solidFill>
                  <a:schemeClr val="tx1"/>
                </a:solidFill>
              </a:rPr>
              <a:t>: KISA</a:t>
            </a:r>
            <a:r>
              <a:rPr lang="ko-KR" altLang="en-US" sz="3200" smtClean="0">
                <a:solidFill>
                  <a:schemeClr val="tx1"/>
                </a:solidFill>
              </a:rPr>
              <a:t>의 </a:t>
            </a:r>
            <a:r>
              <a:rPr lang="en-US" altLang="ko-KR" sz="3200" smtClean="0">
                <a:solidFill>
                  <a:schemeClr val="tx1"/>
                </a:solidFill>
              </a:rPr>
              <a:t>SEED-CBC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데이터베이스 암호화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3059832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6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281007" y="6206767"/>
            <a:ext cx="2582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SEED </a:t>
            </a:r>
            <a:r>
              <a:rPr lang="ko-KR" altLang="en-US" sz="2000" smtClean="0"/>
              <a:t>암호화 과정</a:t>
            </a:r>
            <a:endParaRPr lang="ko-KR" altLang="en-US" sz="2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2715" y="3466420"/>
            <a:ext cx="4320000" cy="2717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데이터베이스의 개요 및 설치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MySQL </a:t>
            </a:r>
            <a:r>
              <a:rPr lang="ko-KR" altLang="en-US" sz="3200" smtClean="0">
                <a:solidFill>
                  <a:schemeClr val="tx1"/>
                </a:solidFill>
              </a:rPr>
              <a:t>드라이버 설치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MySQL</a:t>
            </a:r>
            <a:r>
              <a:rPr lang="ko-KR" altLang="en-US" sz="2800" smtClean="0">
                <a:solidFill>
                  <a:schemeClr val="tx1"/>
                </a:solidFill>
              </a:rPr>
              <a:t>과 프로그래밍과 연동 시 필요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http://dev.mysql.com/downloads/</a:t>
            </a:r>
            <a:r>
              <a:rPr lang="ko-KR" altLang="en-US" sz="2800" smtClean="0">
                <a:solidFill>
                  <a:schemeClr val="tx1"/>
                </a:solidFill>
              </a:rPr>
              <a:t>의 </a:t>
            </a:r>
            <a:r>
              <a:rPr lang="en-US" altLang="ko-KR" sz="2800" smtClean="0">
                <a:solidFill>
                  <a:schemeClr val="tx1"/>
                </a:solidFill>
              </a:rPr>
              <a:t>[MySQL Connectors] </a:t>
            </a:r>
            <a:r>
              <a:rPr lang="ko-KR" altLang="en-US" sz="2800" smtClean="0">
                <a:solidFill>
                  <a:schemeClr val="tx1"/>
                </a:solidFill>
              </a:rPr>
              <a:t>항목에서 다운받음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다운받은 </a:t>
            </a:r>
            <a:r>
              <a:rPr lang="en-US" altLang="ko-KR" sz="2800" smtClean="0">
                <a:solidFill>
                  <a:schemeClr val="tx1"/>
                </a:solidFill>
              </a:rPr>
              <a:t>mysql-connector-java-</a:t>
            </a:r>
            <a:r>
              <a:rPr lang="ko-KR" altLang="en-US" sz="2800" smtClean="0">
                <a:solidFill>
                  <a:schemeClr val="tx1"/>
                </a:solidFill>
              </a:rPr>
              <a:t>버전</a:t>
            </a:r>
            <a:r>
              <a:rPr lang="en-US" altLang="ko-KR" sz="2800" smtClean="0">
                <a:solidFill>
                  <a:schemeClr val="tx1"/>
                </a:solidFill>
              </a:rPr>
              <a:t>.zip </a:t>
            </a:r>
            <a:r>
              <a:rPr lang="ko-KR" altLang="en-US" sz="2800" smtClean="0">
                <a:solidFill>
                  <a:schemeClr val="tx1"/>
                </a:solidFill>
              </a:rPr>
              <a:t>파일을 압축을 해제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mysql-connector-java-</a:t>
            </a:r>
            <a:r>
              <a:rPr lang="ko-KR" altLang="en-US" sz="2800" smtClean="0">
                <a:solidFill>
                  <a:schemeClr val="tx1"/>
                </a:solidFill>
              </a:rPr>
              <a:t>버전</a:t>
            </a:r>
            <a:r>
              <a:rPr lang="en-US" altLang="ko-KR" sz="2800" smtClean="0">
                <a:solidFill>
                  <a:schemeClr val="tx1"/>
                </a:solidFill>
              </a:rPr>
              <a:t>-bin.jar </a:t>
            </a:r>
            <a:r>
              <a:rPr lang="ko-KR" altLang="en-US" sz="2800" smtClean="0">
                <a:solidFill>
                  <a:schemeClr val="tx1"/>
                </a:solidFill>
              </a:rPr>
              <a:t>파일을 이클립스의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ko-KR" altLang="en-US" sz="2800" smtClean="0">
                <a:solidFill>
                  <a:schemeClr val="tx1"/>
                </a:solidFill>
              </a:rPr>
              <a:t>프로젝트</a:t>
            </a:r>
            <a:r>
              <a:rPr lang="en-US" altLang="ko-KR" sz="2800" smtClean="0">
                <a:solidFill>
                  <a:schemeClr val="tx1"/>
                </a:solidFill>
              </a:rPr>
              <a:t>]-[Webcontent]-[WEB-INF]-[lib]</a:t>
            </a:r>
            <a:r>
              <a:rPr lang="ko-KR" altLang="en-US" sz="2800" smtClean="0">
                <a:solidFill>
                  <a:schemeClr val="tx1"/>
                </a:solidFill>
              </a:rPr>
              <a:t>폴더에 복사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18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DBMS </a:t>
            </a:r>
            <a:r>
              <a:rPr lang="ko-KR" altLang="en-US" sz="3600" b="1" smtClean="0">
                <a:solidFill>
                  <a:srgbClr val="C00000"/>
                </a:solidFill>
              </a:rPr>
              <a:t>설치 및 데이터베이스 생성하기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3685</Words>
  <Application>Microsoft Office PowerPoint</Application>
  <PresentationFormat>화면 슬라이드 쇼(4:3)</PresentationFormat>
  <Paragraphs>907</Paragraphs>
  <Slides>80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1" baseType="lpstr">
      <vt:lpstr>Office 테마</vt:lpstr>
      <vt:lpstr>데이터베이스와 JSP의 연동</vt:lpstr>
      <vt:lpstr>목차(1/3)</vt:lpstr>
      <vt:lpstr>목차(2/3)</vt:lpstr>
      <vt:lpstr>목차(3/3)</vt:lpstr>
      <vt:lpstr>데이터베이스의 개요 및 설치</vt:lpstr>
      <vt:lpstr>데이터베이스의 개요 및 설치</vt:lpstr>
      <vt:lpstr>데이터베이스의 개요 및 설치</vt:lpstr>
      <vt:lpstr>데이터베이스의 개요 및 설치</vt:lpstr>
      <vt:lpstr>데이터베이스의 개요 및 설치</vt:lpstr>
      <vt:lpstr>데이터베이스의 개요 및 설치</vt:lpstr>
      <vt:lpstr>데이터베이스의 개요 및 설치</vt:lpstr>
      <vt:lpstr>데이터베이스의 개요 및 설치</vt:lpstr>
      <vt:lpstr>데이터베이스의 개요 및 설치</vt:lpstr>
      <vt:lpstr>데이터베이스의 개요 및 설치</vt:lpstr>
      <vt:lpstr>SQL 쿼리의 개요</vt:lpstr>
      <vt:lpstr>SQL 쿼리의 개요</vt:lpstr>
      <vt:lpstr>SQL 쿼리의 개요</vt:lpstr>
      <vt:lpstr>SQL 쿼리의 개요</vt:lpstr>
      <vt:lpstr>SQL 쿼리의 개요</vt:lpstr>
      <vt:lpstr>SQL 쿼리의 개요</vt:lpstr>
      <vt:lpstr>SQL 쿼리의 개요</vt:lpstr>
      <vt:lpstr>SQL 쿼리의 개요</vt:lpstr>
      <vt:lpstr>SQL 쿼리의 개요</vt:lpstr>
      <vt:lpstr>SQL 쿼리의 개요</vt:lpstr>
      <vt:lpstr>SQL 쿼리의 개요</vt:lpstr>
      <vt:lpstr>SQL 쿼리의 개요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JDBC를 사용한 JSP와 데이터베이스의  연동</vt:lpstr>
      <vt:lpstr>자카르타 DBCP API를 이용한  커넥션 풀 사용</vt:lpstr>
      <vt:lpstr>자카르타 DBCP API를 이용한  커넥션 풀 사용</vt:lpstr>
      <vt:lpstr>자카르타 DBCP API를 이용한  커넥션 풀 사용</vt:lpstr>
      <vt:lpstr>자카르타 DBCP API를 이용한  커넥션 풀 사용</vt:lpstr>
      <vt:lpstr>자카르타 DBCP API를 이용한  커넥션 풀 사용</vt:lpstr>
      <vt:lpstr>자카르타 DBCP API를 이용한  커넥션 풀 사용</vt:lpstr>
      <vt:lpstr>자카르타 DBCP API를 이용한  커넥션 풀 사용</vt:lpstr>
      <vt:lpstr>자카르타 DBCP API를 이용한  커넥션 풀 사용</vt:lpstr>
      <vt:lpstr>자카르타 DBCP API를 이용한  커넥션 풀 사용</vt:lpstr>
      <vt:lpstr>트랜잭션 처리</vt:lpstr>
      <vt:lpstr>트랜잭션 처리</vt:lpstr>
      <vt:lpstr>트랜잭션 처리</vt:lpstr>
      <vt:lpstr>트랜잭션 처리</vt:lpstr>
      <vt:lpstr>데이터베이스 암호화</vt:lpstr>
      <vt:lpstr>데이터베이스 암호화</vt:lpstr>
      <vt:lpstr>데이터베이스 암호화</vt:lpstr>
      <vt:lpstr>데이터베이스 암호화</vt:lpstr>
      <vt:lpstr>데이터베이스 암호화</vt:lpstr>
      <vt:lpstr>데이터베이스 암호화</vt:lpstr>
      <vt:lpstr>데이터베이스 암호화</vt:lpstr>
      <vt:lpstr>데이터베이스 암호화</vt:lpstr>
      <vt:lpstr>데이터베이스 암호화</vt:lpstr>
      <vt:lpstr>데이터베이스 암호화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2014-11-10T16:16:37Z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